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78" r:id="rId3"/>
    <p:sldId id="257" r:id="rId4"/>
    <p:sldId id="259" r:id="rId5"/>
    <p:sldId id="296" r:id="rId6"/>
    <p:sldId id="261" r:id="rId7"/>
    <p:sldId id="258" r:id="rId8"/>
    <p:sldId id="295" r:id="rId9"/>
    <p:sldId id="277" r:id="rId10"/>
    <p:sldId id="263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72" r:id="rId20"/>
    <p:sldId id="273" r:id="rId21"/>
    <p:sldId id="274" r:id="rId22"/>
    <p:sldId id="275" r:id="rId23"/>
    <p:sldId id="279" r:id="rId24"/>
    <p:sldId id="280" r:id="rId25"/>
    <p:sldId id="293" r:id="rId26"/>
    <p:sldId id="281" r:id="rId27"/>
    <p:sldId id="283" r:id="rId28"/>
    <p:sldId id="284" r:id="rId29"/>
    <p:sldId id="286" r:id="rId30"/>
    <p:sldId id="287" r:id="rId31"/>
    <p:sldId id="290" r:id="rId32"/>
    <p:sldId id="285" r:id="rId33"/>
    <p:sldId id="289" r:id="rId34"/>
    <p:sldId id="288" r:id="rId35"/>
    <p:sldId id="29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9AA"/>
    <a:srgbClr val="FFFF66"/>
    <a:srgbClr val="F7F7F7"/>
    <a:srgbClr val="EAEAEA"/>
    <a:srgbClr val="E5E3E3"/>
    <a:srgbClr val="53BDFF"/>
    <a:srgbClr val="E8E8E8"/>
    <a:srgbClr val="008EE6"/>
    <a:srgbClr val="0033CC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36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hart>
    <c:title>
      <c:tx>
        <c:rich>
          <a:bodyPr/>
          <a:lstStyle/>
          <a:p>
            <a:pPr>
              <a:lnSpc>
                <a:spcPts val="2500"/>
              </a:lnSpc>
              <a:defRPr/>
            </a:pPr>
            <a:r>
              <a:rPr lang="ru-RU" sz="2800" dirty="0">
                <a:solidFill>
                  <a:srgbClr val="0069AA"/>
                </a:solidFill>
              </a:rPr>
              <a:t>СЕРИЯ </a:t>
            </a:r>
            <a:r>
              <a:rPr lang="ru-RU" sz="2800" dirty="0" smtClean="0">
                <a:solidFill>
                  <a:srgbClr val="0069AA"/>
                </a:solidFill>
              </a:rPr>
              <a:t>«А» – решения</a:t>
            </a:r>
          </a:p>
          <a:p>
            <a:pPr>
              <a:lnSpc>
                <a:spcPts val="2500"/>
              </a:lnSpc>
              <a:defRPr/>
            </a:pPr>
            <a:r>
              <a:rPr lang="ru-RU" sz="2800" dirty="0" smtClean="0">
                <a:solidFill>
                  <a:srgbClr val="0069AA"/>
                </a:solidFill>
              </a:rPr>
              <a:t>для </a:t>
            </a:r>
            <a:r>
              <a:rPr lang="ru-RU" sz="2800" dirty="0">
                <a:solidFill>
                  <a:srgbClr val="0069AA"/>
                </a:solidFill>
              </a:rPr>
              <a:t>100% запросов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22331094231045373"/>
          <c:y val="0.21780704946947033"/>
          <c:w val="0.57631702292716658"/>
          <c:h val="0.5955275903580727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Серия "А" - 
решения для 100% запросов</c:v>
                </c:pt>
              </c:strCache>
            </c:strRef>
          </c:tx>
          <c:dLbls>
            <c:delete val="1"/>
          </c:dLbls>
          <c:cat>
            <c:strRef>
              <c:f>Лист1!$A$2</c:f>
              <c:strCache>
                <c:ptCount val="1"/>
                <c:pt idx="0">
                  <c:v>вентялиционные системы любой мощности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>
        <c:manualLayout>
          <c:xMode val="edge"/>
          <c:yMode val="edge"/>
          <c:x val="0"/>
          <c:y val="0.83136682624560221"/>
          <c:w val="0.96490241065957227"/>
          <c:h val="0.1547199803149610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9"/>
  <c:chart>
    <c:title>
      <c:tx>
        <c:rich>
          <a:bodyPr/>
          <a:lstStyle/>
          <a:p>
            <a:pPr>
              <a:lnSpc>
                <a:spcPts val="2300"/>
              </a:lnSpc>
              <a:defRPr/>
            </a:pPr>
            <a:r>
              <a:rPr lang="ru-RU" sz="2800" dirty="0">
                <a:solidFill>
                  <a:srgbClr val="0069AA"/>
                </a:solidFill>
              </a:rPr>
              <a:t>СЕРИЯ «</a:t>
            </a:r>
            <a:r>
              <a:rPr lang="ru-RU" sz="2800" dirty="0" smtClean="0">
                <a:solidFill>
                  <a:srgbClr val="0069AA"/>
                </a:solidFill>
              </a:rPr>
              <a:t>Е» </a:t>
            </a:r>
            <a:r>
              <a:rPr lang="ru-RU" sz="2800" dirty="0">
                <a:solidFill>
                  <a:srgbClr val="0069AA"/>
                </a:solidFill>
              </a:rPr>
              <a:t>– решения</a:t>
            </a:r>
          </a:p>
          <a:p>
            <a:pPr>
              <a:lnSpc>
                <a:spcPts val="2300"/>
              </a:lnSpc>
              <a:defRPr/>
            </a:pPr>
            <a:r>
              <a:rPr lang="ru-RU" sz="2800" dirty="0">
                <a:solidFill>
                  <a:srgbClr val="0069AA"/>
                </a:solidFill>
              </a:rPr>
              <a:t>для более 85% запросов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2187948252607379"/>
          <c:y val="0.23428897216075953"/>
          <c:w val="0.51535175118038135"/>
          <c:h val="0.593960817511072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Серия "Е" - 
решения для более 85% запросов</c:v>
                </c:pt>
              </c:strCache>
            </c:strRef>
          </c:tx>
          <c:dPt>
            <c:idx val="1"/>
            <c:spPr>
              <a:solidFill>
                <a:srgbClr val="FFC000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до 10 000 м3/ч</c:v>
                </c:pt>
                <c:pt idx="1">
                  <c:v>более 10 000 м3/ч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</c:v>
                </c:pt>
                <c:pt idx="1">
                  <c:v>20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>
        <c:manualLayout>
          <c:xMode val="edge"/>
          <c:yMode val="edge"/>
          <c:x val="2.8761451799103784E-2"/>
          <c:y val="0.8492448827263277"/>
          <c:w val="0.96490241065957283"/>
          <c:h val="8.5417199505936403E-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F01233-0C37-406C-AC7E-E8A7A0B304C9}" type="doc">
      <dgm:prSet loTypeId="urn:microsoft.com/office/officeart/2005/8/layout/lProcess3" loCatId="process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790C89C9-65DD-4AB2-8431-014166110B37}">
      <dgm:prSet phldrT="[Текст]"/>
      <dgm:spPr/>
      <dgm:t>
        <a:bodyPr/>
        <a:lstStyle/>
        <a:p>
          <a:endParaRPr lang="ru-RU" dirty="0"/>
        </a:p>
      </dgm:t>
    </dgm:pt>
    <dgm:pt modelId="{B6C3B9D9-ECB3-44C0-B044-C82CA17DD840}" type="parTrans" cxnId="{78429F30-E278-4CF4-8EC4-7E3758B45241}">
      <dgm:prSet/>
      <dgm:spPr/>
      <dgm:t>
        <a:bodyPr/>
        <a:lstStyle/>
        <a:p>
          <a:endParaRPr lang="ru-RU"/>
        </a:p>
      </dgm:t>
    </dgm:pt>
    <dgm:pt modelId="{9EAD6A82-40CD-4ED3-81D5-A35580737A12}" type="sibTrans" cxnId="{78429F30-E278-4CF4-8EC4-7E3758B45241}">
      <dgm:prSet/>
      <dgm:spPr/>
      <dgm:t>
        <a:bodyPr/>
        <a:lstStyle/>
        <a:p>
          <a:endParaRPr lang="ru-RU"/>
        </a:p>
      </dgm:t>
    </dgm:pt>
    <dgm:pt modelId="{40A3D4AC-A812-4CAF-9E64-D553A8E8FC76}">
      <dgm:prSet phldrT="[Текст]" custT="1"/>
      <dgm:spPr>
        <a:solidFill>
          <a:srgbClr val="F7F7F7">
            <a:alpha val="89804"/>
          </a:srgbClr>
        </a:solidFill>
      </dgm:spPr>
      <dgm:t>
        <a:bodyPr/>
        <a:lstStyle/>
        <a:p>
          <a:pPr algn="l"/>
          <a:r>
            <a:rPr lang="ru-RU" sz="2800" b="0" i="0" spc="300" dirty="0" smtClean="0">
              <a:solidFill>
                <a:srgbClr val="0069AA"/>
              </a:solidFill>
            </a:rPr>
            <a:t>  Простой и понятный интерфейс</a:t>
          </a:r>
          <a:endParaRPr lang="ru-RU" sz="2800" b="0" i="0" spc="300" dirty="0">
            <a:solidFill>
              <a:srgbClr val="0069AA"/>
            </a:solidFill>
          </a:endParaRPr>
        </a:p>
      </dgm:t>
    </dgm:pt>
    <dgm:pt modelId="{38B0A620-5F98-4959-91AC-E2B7DF256576}" type="parTrans" cxnId="{758899A1-7210-455F-B13A-352F863FABD0}">
      <dgm:prSet/>
      <dgm:spPr/>
      <dgm:t>
        <a:bodyPr/>
        <a:lstStyle/>
        <a:p>
          <a:endParaRPr lang="ru-RU"/>
        </a:p>
      </dgm:t>
    </dgm:pt>
    <dgm:pt modelId="{1DC5502A-AE0A-4AEC-964D-616B227268F5}" type="sibTrans" cxnId="{758899A1-7210-455F-B13A-352F863FABD0}">
      <dgm:prSet/>
      <dgm:spPr/>
      <dgm:t>
        <a:bodyPr/>
        <a:lstStyle/>
        <a:p>
          <a:endParaRPr lang="ru-RU"/>
        </a:p>
      </dgm:t>
    </dgm:pt>
    <dgm:pt modelId="{EFD434AA-37B7-4145-A086-4F1658B1E659}">
      <dgm:prSet phldrT="[Текст]"/>
      <dgm:spPr/>
      <dgm:t>
        <a:bodyPr/>
        <a:lstStyle/>
        <a:p>
          <a:endParaRPr lang="ru-RU" dirty="0"/>
        </a:p>
      </dgm:t>
    </dgm:pt>
    <dgm:pt modelId="{F31168ED-75DF-46C4-85A4-143218818C15}" type="parTrans" cxnId="{6C139E37-6973-45CC-908F-0555379DAA9A}">
      <dgm:prSet/>
      <dgm:spPr/>
      <dgm:t>
        <a:bodyPr/>
        <a:lstStyle/>
        <a:p>
          <a:endParaRPr lang="ru-RU"/>
        </a:p>
      </dgm:t>
    </dgm:pt>
    <dgm:pt modelId="{AB54720D-1685-4FAB-8266-AA8F8D7D3AF9}" type="sibTrans" cxnId="{6C139E37-6973-45CC-908F-0555379DAA9A}">
      <dgm:prSet/>
      <dgm:spPr/>
      <dgm:t>
        <a:bodyPr/>
        <a:lstStyle/>
        <a:p>
          <a:endParaRPr lang="ru-RU"/>
        </a:p>
      </dgm:t>
    </dgm:pt>
    <dgm:pt modelId="{5C5FC40E-5349-4F7F-A340-1462C140CC70}">
      <dgm:prSet phldrT="[Текст]" custT="1"/>
      <dgm:spPr>
        <a:solidFill>
          <a:srgbClr val="F7F7F7">
            <a:alpha val="89804"/>
          </a:srgbClr>
        </a:solidFill>
      </dgm:spPr>
      <dgm:t>
        <a:bodyPr/>
        <a:lstStyle/>
        <a:p>
          <a:r>
            <a:rPr lang="ru-RU" sz="2800" i="0" spc="300" dirty="0" smtClean="0">
              <a:solidFill>
                <a:srgbClr val="0069AA"/>
              </a:solidFill>
            </a:rPr>
            <a:t>Моментальный подбор автоматики</a:t>
          </a:r>
          <a:endParaRPr lang="ru-RU" sz="2800" i="0" spc="300" dirty="0">
            <a:solidFill>
              <a:srgbClr val="0069AA"/>
            </a:solidFill>
          </a:endParaRPr>
        </a:p>
      </dgm:t>
    </dgm:pt>
    <dgm:pt modelId="{BABB3C23-8806-4889-B40D-C3B96024CC5E}" type="parTrans" cxnId="{B413CBC8-4B60-44CB-BC8C-FDC4759450C4}">
      <dgm:prSet/>
      <dgm:spPr/>
      <dgm:t>
        <a:bodyPr/>
        <a:lstStyle/>
        <a:p>
          <a:endParaRPr lang="ru-RU"/>
        </a:p>
      </dgm:t>
    </dgm:pt>
    <dgm:pt modelId="{7A99B5A6-5DC0-4572-9FC9-5F7CCDB75F42}" type="sibTrans" cxnId="{B413CBC8-4B60-44CB-BC8C-FDC4759450C4}">
      <dgm:prSet/>
      <dgm:spPr/>
      <dgm:t>
        <a:bodyPr/>
        <a:lstStyle/>
        <a:p>
          <a:endParaRPr lang="ru-RU"/>
        </a:p>
      </dgm:t>
    </dgm:pt>
    <dgm:pt modelId="{4B8A8DEF-A45D-4CDD-9D75-8803077B86BF}">
      <dgm:prSet phldrT="[Текст]"/>
      <dgm:spPr/>
      <dgm:t>
        <a:bodyPr/>
        <a:lstStyle/>
        <a:p>
          <a:endParaRPr lang="ru-RU" dirty="0"/>
        </a:p>
      </dgm:t>
    </dgm:pt>
    <dgm:pt modelId="{A304EFBA-E6B7-42E3-AF16-6D302CFDCF51}" type="parTrans" cxnId="{7A92FA62-0AB0-487C-ADA8-DBD28D9866EB}">
      <dgm:prSet/>
      <dgm:spPr/>
      <dgm:t>
        <a:bodyPr/>
        <a:lstStyle/>
        <a:p>
          <a:endParaRPr lang="ru-RU"/>
        </a:p>
      </dgm:t>
    </dgm:pt>
    <dgm:pt modelId="{42A5B950-4D7E-40A5-B2A5-D14AA8207A10}" type="sibTrans" cxnId="{7A92FA62-0AB0-487C-ADA8-DBD28D9866EB}">
      <dgm:prSet/>
      <dgm:spPr/>
      <dgm:t>
        <a:bodyPr/>
        <a:lstStyle/>
        <a:p>
          <a:endParaRPr lang="ru-RU"/>
        </a:p>
      </dgm:t>
    </dgm:pt>
    <dgm:pt modelId="{ADCDC1B3-D57D-444E-AE2D-9F9B1BE9785E}">
      <dgm:prSet phldrT="[Текст]" custT="1"/>
      <dgm:spPr>
        <a:solidFill>
          <a:srgbClr val="F7F7F7">
            <a:alpha val="89804"/>
          </a:srgbClr>
        </a:solidFill>
      </dgm:spPr>
      <dgm:t>
        <a:bodyPr/>
        <a:lstStyle/>
        <a:p>
          <a:pPr algn="l"/>
          <a:r>
            <a:rPr lang="ru-RU" sz="2800" i="0" spc="300" dirty="0" smtClean="0">
              <a:solidFill>
                <a:srgbClr val="0069AA"/>
              </a:solidFill>
            </a:rPr>
            <a:t>  Итоговая цена за несколько минут</a:t>
          </a:r>
          <a:endParaRPr lang="ru-RU" sz="2800" i="0" spc="300" dirty="0">
            <a:solidFill>
              <a:srgbClr val="0069AA"/>
            </a:solidFill>
          </a:endParaRPr>
        </a:p>
      </dgm:t>
    </dgm:pt>
    <dgm:pt modelId="{30F4817E-0F91-4960-8442-4AC176964F37}" type="parTrans" cxnId="{31B2966D-93BE-42EF-84D0-B3B2E02917DD}">
      <dgm:prSet/>
      <dgm:spPr/>
      <dgm:t>
        <a:bodyPr/>
        <a:lstStyle/>
        <a:p>
          <a:endParaRPr lang="ru-RU"/>
        </a:p>
      </dgm:t>
    </dgm:pt>
    <dgm:pt modelId="{B0C5BD31-6CEF-49E6-9490-EDAE3E347882}" type="sibTrans" cxnId="{31B2966D-93BE-42EF-84D0-B3B2E02917DD}">
      <dgm:prSet/>
      <dgm:spPr/>
      <dgm:t>
        <a:bodyPr/>
        <a:lstStyle/>
        <a:p>
          <a:endParaRPr lang="ru-RU"/>
        </a:p>
      </dgm:t>
    </dgm:pt>
    <dgm:pt modelId="{D254C4D4-DE71-4231-B257-4726B86741D2}">
      <dgm:prSet phldrT="[Текст]"/>
      <dgm:spPr/>
      <dgm:t>
        <a:bodyPr/>
        <a:lstStyle/>
        <a:p>
          <a:endParaRPr lang="ru-RU" dirty="0"/>
        </a:p>
      </dgm:t>
    </dgm:pt>
    <dgm:pt modelId="{70D8911D-2B41-4CF2-90AF-CD5B56FE7DB6}" type="parTrans" cxnId="{1876A6A2-90B8-4539-84E7-9120FC7542EF}">
      <dgm:prSet/>
      <dgm:spPr/>
      <dgm:t>
        <a:bodyPr/>
        <a:lstStyle/>
        <a:p>
          <a:endParaRPr lang="ru-RU"/>
        </a:p>
      </dgm:t>
    </dgm:pt>
    <dgm:pt modelId="{3C608E79-73F7-4A7F-8F6D-6AB94DF41C65}" type="sibTrans" cxnId="{1876A6A2-90B8-4539-84E7-9120FC7542EF}">
      <dgm:prSet/>
      <dgm:spPr/>
      <dgm:t>
        <a:bodyPr/>
        <a:lstStyle/>
        <a:p>
          <a:endParaRPr lang="ru-RU"/>
        </a:p>
      </dgm:t>
    </dgm:pt>
    <dgm:pt modelId="{DD0C0B9D-7787-47B5-9560-5A7360E7C033}">
      <dgm:prSet phldrT="[Текст]" custT="1"/>
      <dgm:spPr>
        <a:solidFill>
          <a:srgbClr val="F7F7F7">
            <a:alpha val="89804"/>
          </a:srgbClr>
        </a:solidFill>
      </dgm:spPr>
      <dgm:t>
        <a:bodyPr/>
        <a:lstStyle/>
        <a:p>
          <a:pPr algn="l"/>
          <a:r>
            <a:rPr lang="ru-RU" sz="2800" i="0" spc="300" dirty="0" smtClean="0">
              <a:solidFill>
                <a:srgbClr val="0069AA"/>
              </a:solidFill>
            </a:rPr>
            <a:t>  Детальная спецификация</a:t>
          </a:r>
          <a:endParaRPr lang="ru-RU" sz="2800" i="0" spc="300" dirty="0">
            <a:solidFill>
              <a:srgbClr val="0069AA"/>
            </a:solidFill>
          </a:endParaRPr>
        </a:p>
      </dgm:t>
    </dgm:pt>
    <dgm:pt modelId="{C049223A-5EC1-45F1-AB9B-D8D604C9051A}" type="parTrans" cxnId="{501181F5-405E-4FB4-9E6F-645DCC79802E}">
      <dgm:prSet/>
      <dgm:spPr/>
      <dgm:t>
        <a:bodyPr/>
        <a:lstStyle/>
        <a:p>
          <a:endParaRPr lang="ru-RU"/>
        </a:p>
      </dgm:t>
    </dgm:pt>
    <dgm:pt modelId="{11EC45F2-1AF3-4C51-B24B-D685A185AD66}" type="sibTrans" cxnId="{501181F5-405E-4FB4-9E6F-645DCC79802E}">
      <dgm:prSet/>
      <dgm:spPr/>
      <dgm:t>
        <a:bodyPr/>
        <a:lstStyle/>
        <a:p>
          <a:endParaRPr lang="ru-RU"/>
        </a:p>
      </dgm:t>
    </dgm:pt>
    <dgm:pt modelId="{DC87C415-09FC-4A32-B74D-3CE26113542F}">
      <dgm:prSet phldrT="[Текст]"/>
      <dgm:spPr/>
      <dgm:t>
        <a:bodyPr/>
        <a:lstStyle/>
        <a:p>
          <a:endParaRPr lang="ru-RU" dirty="0"/>
        </a:p>
      </dgm:t>
    </dgm:pt>
    <dgm:pt modelId="{CC9DD126-C7D6-4AD4-ABC9-B2F3C516E567}" type="parTrans" cxnId="{69C5C1B6-0F1F-4FD8-A79C-241F43D341F7}">
      <dgm:prSet/>
      <dgm:spPr/>
      <dgm:t>
        <a:bodyPr/>
        <a:lstStyle/>
        <a:p>
          <a:endParaRPr lang="ru-RU"/>
        </a:p>
      </dgm:t>
    </dgm:pt>
    <dgm:pt modelId="{5347C33E-D826-47DF-A324-229B5EFB4362}" type="sibTrans" cxnId="{69C5C1B6-0F1F-4FD8-A79C-241F43D341F7}">
      <dgm:prSet/>
      <dgm:spPr/>
      <dgm:t>
        <a:bodyPr/>
        <a:lstStyle/>
        <a:p>
          <a:endParaRPr lang="ru-RU"/>
        </a:p>
      </dgm:t>
    </dgm:pt>
    <dgm:pt modelId="{742B772E-E065-4A5D-8D53-4494E6458D44}">
      <dgm:prSet phldrT="[Текст]" custT="1"/>
      <dgm:spPr>
        <a:solidFill>
          <a:srgbClr val="F7F7F7">
            <a:alpha val="89804"/>
          </a:srgbClr>
        </a:solidFill>
      </dgm:spPr>
      <dgm:t>
        <a:bodyPr/>
        <a:lstStyle/>
        <a:p>
          <a:pPr algn="l"/>
          <a:r>
            <a:rPr lang="ru-RU" sz="2800" i="0" spc="300" dirty="0" smtClean="0">
              <a:solidFill>
                <a:srgbClr val="0069AA"/>
              </a:solidFill>
            </a:rPr>
            <a:t>  Независимость от менеджеров</a:t>
          </a:r>
          <a:endParaRPr lang="ru-RU" sz="2800" i="0" spc="300" dirty="0">
            <a:solidFill>
              <a:srgbClr val="0069AA"/>
            </a:solidFill>
          </a:endParaRPr>
        </a:p>
      </dgm:t>
    </dgm:pt>
    <dgm:pt modelId="{570D19CA-6497-4129-892A-8CAD88D8EC26}" type="parTrans" cxnId="{9C14736A-7FF7-4378-A38B-52B17C91909C}">
      <dgm:prSet/>
      <dgm:spPr/>
      <dgm:t>
        <a:bodyPr/>
        <a:lstStyle/>
        <a:p>
          <a:endParaRPr lang="ru-RU"/>
        </a:p>
      </dgm:t>
    </dgm:pt>
    <dgm:pt modelId="{F18F572F-D126-4118-81C8-E1A6299847AB}" type="sibTrans" cxnId="{9C14736A-7FF7-4378-A38B-52B17C91909C}">
      <dgm:prSet/>
      <dgm:spPr/>
      <dgm:t>
        <a:bodyPr/>
        <a:lstStyle/>
        <a:p>
          <a:endParaRPr lang="ru-RU"/>
        </a:p>
      </dgm:t>
    </dgm:pt>
    <dgm:pt modelId="{30D1B775-1ABE-4D03-BD16-0BD13EC62EF4}" type="pres">
      <dgm:prSet presAssocID="{2CF01233-0C37-406C-AC7E-E8A7A0B304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B90111-FDAB-4405-878F-555878C0AA61}" type="pres">
      <dgm:prSet presAssocID="{790C89C9-65DD-4AB2-8431-014166110B37}" presName="horFlow" presStyleCnt="0"/>
      <dgm:spPr/>
    </dgm:pt>
    <dgm:pt modelId="{49387109-BB8B-4252-BBF9-26F96153ECD4}" type="pres">
      <dgm:prSet presAssocID="{790C89C9-65DD-4AB2-8431-014166110B37}" presName="bigChev" presStyleLbl="node1" presStyleIdx="0" presStyleCnt="5" custScaleX="23308" custScaleY="66602" custLinFactX="-19442" custLinFactNeighborX="-100000"/>
      <dgm:spPr/>
      <dgm:t>
        <a:bodyPr/>
        <a:lstStyle/>
        <a:p>
          <a:endParaRPr lang="ru-RU"/>
        </a:p>
      </dgm:t>
    </dgm:pt>
    <dgm:pt modelId="{A69F9A8F-B161-4B76-8D3B-51F348DC5962}" type="pres">
      <dgm:prSet presAssocID="{38B0A620-5F98-4959-91AC-E2B7DF256576}" presName="parTrans" presStyleCnt="0"/>
      <dgm:spPr/>
    </dgm:pt>
    <dgm:pt modelId="{5E938E4A-DAFB-425D-A56A-BF2F2EFCD4A9}" type="pres">
      <dgm:prSet presAssocID="{40A3D4AC-A812-4CAF-9E64-D553A8E8FC76}" presName="node" presStyleLbl="alignAccFollowNode1" presStyleIdx="0" presStyleCnt="5" custScaleX="399580" custLinFactNeighborX="37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FC6CBE-5020-4E16-81EB-7A31A4B4253C}" type="pres">
      <dgm:prSet presAssocID="{790C89C9-65DD-4AB2-8431-014166110B37}" presName="vSp" presStyleCnt="0"/>
      <dgm:spPr/>
    </dgm:pt>
    <dgm:pt modelId="{A8CE321A-0C36-437A-92E9-BDEEAFF8C73E}" type="pres">
      <dgm:prSet presAssocID="{EFD434AA-37B7-4145-A086-4F1658B1E659}" presName="horFlow" presStyleCnt="0"/>
      <dgm:spPr/>
    </dgm:pt>
    <dgm:pt modelId="{2D312E41-EF5E-4162-A468-D71F56600787}" type="pres">
      <dgm:prSet presAssocID="{EFD434AA-37B7-4145-A086-4F1658B1E659}" presName="bigChev" presStyleLbl="node1" presStyleIdx="1" presStyleCnt="5" custScaleX="23639" custScaleY="61022" custLinFactNeighborX="-42141"/>
      <dgm:spPr/>
      <dgm:t>
        <a:bodyPr/>
        <a:lstStyle/>
        <a:p>
          <a:endParaRPr lang="ru-RU"/>
        </a:p>
      </dgm:t>
    </dgm:pt>
    <dgm:pt modelId="{E4B196EF-94AF-4AE1-A877-D70DB808DD9A}" type="pres">
      <dgm:prSet presAssocID="{BABB3C23-8806-4889-B40D-C3B96024CC5E}" presName="parTrans" presStyleCnt="0"/>
      <dgm:spPr/>
    </dgm:pt>
    <dgm:pt modelId="{68735686-40CC-436A-AF0B-25D51517CDC4}" type="pres">
      <dgm:prSet presAssocID="{5C5FC40E-5349-4F7F-A340-1462C140CC70}" presName="node" presStyleLbl="alignAccFollowNode1" presStyleIdx="1" presStyleCnt="5" custScaleX="401390" custLinFactNeighborX="42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E346D5-8D0A-4222-9110-DB3DA7B0A25E}" type="pres">
      <dgm:prSet presAssocID="{EFD434AA-37B7-4145-A086-4F1658B1E659}" presName="vSp" presStyleCnt="0"/>
      <dgm:spPr/>
    </dgm:pt>
    <dgm:pt modelId="{14F5DEA7-6421-47F1-A89F-283207898531}" type="pres">
      <dgm:prSet presAssocID="{4B8A8DEF-A45D-4CDD-9D75-8803077B86BF}" presName="horFlow" presStyleCnt="0"/>
      <dgm:spPr/>
    </dgm:pt>
    <dgm:pt modelId="{5B951214-8B37-499B-B601-A46FE7959036}" type="pres">
      <dgm:prSet presAssocID="{4B8A8DEF-A45D-4CDD-9D75-8803077B86BF}" presName="bigChev" presStyleLbl="node1" presStyleIdx="2" presStyleCnt="5" custScaleX="25198" custScaleY="60521" custLinFactX="-19764" custLinFactNeighborX="-100000"/>
      <dgm:spPr/>
      <dgm:t>
        <a:bodyPr/>
        <a:lstStyle/>
        <a:p>
          <a:endParaRPr lang="ru-RU"/>
        </a:p>
      </dgm:t>
    </dgm:pt>
    <dgm:pt modelId="{18B364AA-A9D1-4F0C-97DB-E1E44B2F18D6}" type="pres">
      <dgm:prSet presAssocID="{30F4817E-0F91-4960-8442-4AC176964F37}" presName="parTrans" presStyleCnt="0"/>
      <dgm:spPr/>
    </dgm:pt>
    <dgm:pt modelId="{EAEA3BCF-AA47-4E56-811E-502E1CB570FD}" type="pres">
      <dgm:prSet presAssocID="{ADCDC1B3-D57D-444E-AE2D-9F9B1BE9785E}" presName="node" presStyleLbl="alignAccFollowNode1" presStyleIdx="2" presStyleCnt="5" custScaleX="402180" custLinFactNeighborX="279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7C3F4-6F42-4546-9D4D-BCC5BA8EB4FE}" type="pres">
      <dgm:prSet presAssocID="{4B8A8DEF-A45D-4CDD-9D75-8803077B86BF}" presName="vSp" presStyleCnt="0"/>
      <dgm:spPr/>
    </dgm:pt>
    <dgm:pt modelId="{94EC1A20-01D1-4009-8A03-B269E4F3BB55}" type="pres">
      <dgm:prSet presAssocID="{D254C4D4-DE71-4231-B257-4726B86741D2}" presName="horFlow" presStyleCnt="0"/>
      <dgm:spPr/>
    </dgm:pt>
    <dgm:pt modelId="{2594664C-6615-449C-A3FE-C56594B12447}" type="pres">
      <dgm:prSet presAssocID="{D254C4D4-DE71-4231-B257-4726B86741D2}" presName="bigChev" presStyleLbl="node1" presStyleIdx="3" presStyleCnt="5" custScaleX="25148" custScaleY="68979" custLinFactX="-19764" custLinFactNeighborX="-100000"/>
      <dgm:spPr/>
      <dgm:t>
        <a:bodyPr/>
        <a:lstStyle/>
        <a:p>
          <a:endParaRPr lang="ru-RU"/>
        </a:p>
      </dgm:t>
    </dgm:pt>
    <dgm:pt modelId="{B2FD8F87-5017-413D-A302-CF86119EB018}" type="pres">
      <dgm:prSet presAssocID="{C049223A-5EC1-45F1-AB9B-D8D604C9051A}" presName="parTrans" presStyleCnt="0"/>
      <dgm:spPr/>
    </dgm:pt>
    <dgm:pt modelId="{55498A8A-4D8A-4C82-ABDD-F2344D891595}" type="pres">
      <dgm:prSet presAssocID="{DD0C0B9D-7787-47B5-9560-5A7360E7C033}" presName="node" presStyleLbl="alignAccFollowNode1" presStyleIdx="3" presStyleCnt="5" custScaleX="401252" custLinFactNeighborX="282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198C76-1D8D-4E0D-A21B-781521CC05DE}" type="pres">
      <dgm:prSet presAssocID="{D254C4D4-DE71-4231-B257-4726B86741D2}" presName="vSp" presStyleCnt="0"/>
      <dgm:spPr/>
    </dgm:pt>
    <dgm:pt modelId="{C08712C2-BDB1-4E88-9642-AE0D82041466}" type="pres">
      <dgm:prSet presAssocID="{DC87C415-09FC-4A32-B74D-3CE26113542F}" presName="horFlow" presStyleCnt="0"/>
      <dgm:spPr/>
    </dgm:pt>
    <dgm:pt modelId="{116F1D1D-2DE8-499A-90CD-93C52BC74885}" type="pres">
      <dgm:prSet presAssocID="{DC87C415-09FC-4A32-B74D-3CE26113542F}" presName="bigChev" presStyleLbl="node1" presStyleIdx="4" presStyleCnt="5" custScaleX="23762" custScaleY="69251" custLinFactNeighborX="-26361"/>
      <dgm:spPr/>
      <dgm:t>
        <a:bodyPr/>
        <a:lstStyle/>
        <a:p>
          <a:endParaRPr lang="ru-RU"/>
        </a:p>
      </dgm:t>
    </dgm:pt>
    <dgm:pt modelId="{27867021-3FF5-4582-9D82-4008530400BB}" type="pres">
      <dgm:prSet presAssocID="{570D19CA-6497-4129-892A-8CAD88D8EC26}" presName="parTrans" presStyleCnt="0"/>
      <dgm:spPr/>
    </dgm:pt>
    <dgm:pt modelId="{4D6A3A6F-F9FD-4B65-ADA1-46127E107A69}" type="pres">
      <dgm:prSet presAssocID="{742B772E-E065-4A5D-8D53-4494E6458D44}" presName="node" presStyleLbl="alignAccFollowNode1" presStyleIdx="4" presStyleCnt="5" custScaleX="401622" custScaleY="87327" custLinFactNeighborX="40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92FA62-0AB0-487C-ADA8-DBD28D9866EB}" srcId="{2CF01233-0C37-406C-AC7E-E8A7A0B304C9}" destId="{4B8A8DEF-A45D-4CDD-9D75-8803077B86BF}" srcOrd="2" destOrd="0" parTransId="{A304EFBA-E6B7-42E3-AF16-6D302CFDCF51}" sibTransId="{42A5B950-4D7E-40A5-B2A5-D14AA8207A10}"/>
    <dgm:cxn modelId="{EB85C8AD-9B23-4016-9596-B5C118FFBE08}" type="presOf" srcId="{ADCDC1B3-D57D-444E-AE2D-9F9B1BE9785E}" destId="{EAEA3BCF-AA47-4E56-811E-502E1CB570FD}" srcOrd="0" destOrd="0" presId="urn:microsoft.com/office/officeart/2005/8/layout/lProcess3"/>
    <dgm:cxn modelId="{501181F5-405E-4FB4-9E6F-645DCC79802E}" srcId="{D254C4D4-DE71-4231-B257-4726B86741D2}" destId="{DD0C0B9D-7787-47B5-9560-5A7360E7C033}" srcOrd="0" destOrd="0" parTransId="{C049223A-5EC1-45F1-AB9B-D8D604C9051A}" sibTransId="{11EC45F2-1AF3-4C51-B24B-D685A185AD66}"/>
    <dgm:cxn modelId="{CD9889F6-ECC6-4DC1-98CB-974511B9E075}" type="presOf" srcId="{DC87C415-09FC-4A32-B74D-3CE26113542F}" destId="{116F1D1D-2DE8-499A-90CD-93C52BC74885}" srcOrd="0" destOrd="0" presId="urn:microsoft.com/office/officeart/2005/8/layout/lProcess3"/>
    <dgm:cxn modelId="{21FB1C61-F099-4C1B-B273-EF593116D0CD}" type="presOf" srcId="{5C5FC40E-5349-4F7F-A340-1462C140CC70}" destId="{68735686-40CC-436A-AF0B-25D51517CDC4}" srcOrd="0" destOrd="0" presId="urn:microsoft.com/office/officeart/2005/8/layout/lProcess3"/>
    <dgm:cxn modelId="{9C14736A-7FF7-4378-A38B-52B17C91909C}" srcId="{DC87C415-09FC-4A32-B74D-3CE26113542F}" destId="{742B772E-E065-4A5D-8D53-4494E6458D44}" srcOrd="0" destOrd="0" parTransId="{570D19CA-6497-4129-892A-8CAD88D8EC26}" sibTransId="{F18F572F-D126-4118-81C8-E1A6299847AB}"/>
    <dgm:cxn modelId="{6C139E37-6973-45CC-908F-0555379DAA9A}" srcId="{2CF01233-0C37-406C-AC7E-E8A7A0B304C9}" destId="{EFD434AA-37B7-4145-A086-4F1658B1E659}" srcOrd="1" destOrd="0" parTransId="{F31168ED-75DF-46C4-85A4-143218818C15}" sibTransId="{AB54720D-1685-4FAB-8266-AA8F8D7D3AF9}"/>
    <dgm:cxn modelId="{6B7CFA09-21A5-4174-998E-47EB06DD69B0}" type="presOf" srcId="{2CF01233-0C37-406C-AC7E-E8A7A0B304C9}" destId="{30D1B775-1ABE-4D03-BD16-0BD13EC62EF4}" srcOrd="0" destOrd="0" presId="urn:microsoft.com/office/officeart/2005/8/layout/lProcess3"/>
    <dgm:cxn modelId="{29155870-400F-4F1B-B4FD-8B354253C7A7}" type="presOf" srcId="{DD0C0B9D-7787-47B5-9560-5A7360E7C033}" destId="{55498A8A-4D8A-4C82-ABDD-F2344D891595}" srcOrd="0" destOrd="0" presId="urn:microsoft.com/office/officeart/2005/8/layout/lProcess3"/>
    <dgm:cxn modelId="{8CE4F54F-26C7-4839-A269-4229745F0701}" type="presOf" srcId="{790C89C9-65DD-4AB2-8431-014166110B37}" destId="{49387109-BB8B-4252-BBF9-26F96153ECD4}" srcOrd="0" destOrd="0" presId="urn:microsoft.com/office/officeart/2005/8/layout/lProcess3"/>
    <dgm:cxn modelId="{31B2966D-93BE-42EF-84D0-B3B2E02917DD}" srcId="{4B8A8DEF-A45D-4CDD-9D75-8803077B86BF}" destId="{ADCDC1B3-D57D-444E-AE2D-9F9B1BE9785E}" srcOrd="0" destOrd="0" parTransId="{30F4817E-0F91-4960-8442-4AC176964F37}" sibTransId="{B0C5BD31-6CEF-49E6-9490-EDAE3E347882}"/>
    <dgm:cxn modelId="{3054E223-7567-4957-A0C9-3B55507CF2FB}" type="presOf" srcId="{D254C4D4-DE71-4231-B257-4726B86741D2}" destId="{2594664C-6615-449C-A3FE-C56594B12447}" srcOrd="0" destOrd="0" presId="urn:microsoft.com/office/officeart/2005/8/layout/lProcess3"/>
    <dgm:cxn modelId="{1876A6A2-90B8-4539-84E7-9120FC7542EF}" srcId="{2CF01233-0C37-406C-AC7E-E8A7A0B304C9}" destId="{D254C4D4-DE71-4231-B257-4726B86741D2}" srcOrd="3" destOrd="0" parTransId="{70D8911D-2B41-4CF2-90AF-CD5B56FE7DB6}" sibTransId="{3C608E79-73F7-4A7F-8F6D-6AB94DF41C65}"/>
    <dgm:cxn modelId="{758899A1-7210-455F-B13A-352F863FABD0}" srcId="{790C89C9-65DD-4AB2-8431-014166110B37}" destId="{40A3D4AC-A812-4CAF-9E64-D553A8E8FC76}" srcOrd="0" destOrd="0" parTransId="{38B0A620-5F98-4959-91AC-E2B7DF256576}" sibTransId="{1DC5502A-AE0A-4AEC-964D-616B227268F5}"/>
    <dgm:cxn modelId="{15C21982-E860-4622-941C-9FD2A1089FD3}" type="presOf" srcId="{4B8A8DEF-A45D-4CDD-9D75-8803077B86BF}" destId="{5B951214-8B37-499B-B601-A46FE7959036}" srcOrd="0" destOrd="0" presId="urn:microsoft.com/office/officeart/2005/8/layout/lProcess3"/>
    <dgm:cxn modelId="{6711C1A0-D89F-45CF-93B2-E2C2A3B6ACED}" type="presOf" srcId="{EFD434AA-37B7-4145-A086-4F1658B1E659}" destId="{2D312E41-EF5E-4162-A468-D71F56600787}" srcOrd="0" destOrd="0" presId="urn:microsoft.com/office/officeart/2005/8/layout/lProcess3"/>
    <dgm:cxn modelId="{63FE661C-283F-4818-B212-276D932F329B}" type="presOf" srcId="{40A3D4AC-A812-4CAF-9E64-D553A8E8FC76}" destId="{5E938E4A-DAFB-425D-A56A-BF2F2EFCD4A9}" srcOrd="0" destOrd="0" presId="urn:microsoft.com/office/officeart/2005/8/layout/lProcess3"/>
    <dgm:cxn modelId="{2BF1EAA6-67F5-4CE1-AABF-6CEE760578C0}" type="presOf" srcId="{742B772E-E065-4A5D-8D53-4494E6458D44}" destId="{4D6A3A6F-F9FD-4B65-ADA1-46127E107A69}" srcOrd="0" destOrd="0" presId="urn:microsoft.com/office/officeart/2005/8/layout/lProcess3"/>
    <dgm:cxn modelId="{78429F30-E278-4CF4-8EC4-7E3758B45241}" srcId="{2CF01233-0C37-406C-AC7E-E8A7A0B304C9}" destId="{790C89C9-65DD-4AB2-8431-014166110B37}" srcOrd="0" destOrd="0" parTransId="{B6C3B9D9-ECB3-44C0-B044-C82CA17DD840}" sibTransId="{9EAD6A82-40CD-4ED3-81D5-A35580737A12}"/>
    <dgm:cxn modelId="{B413CBC8-4B60-44CB-BC8C-FDC4759450C4}" srcId="{EFD434AA-37B7-4145-A086-4F1658B1E659}" destId="{5C5FC40E-5349-4F7F-A340-1462C140CC70}" srcOrd="0" destOrd="0" parTransId="{BABB3C23-8806-4889-B40D-C3B96024CC5E}" sibTransId="{7A99B5A6-5DC0-4572-9FC9-5F7CCDB75F42}"/>
    <dgm:cxn modelId="{69C5C1B6-0F1F-4FD8-A79C-241F43D341F7}" srcId="{2CF01233-0C37-406C-AC7E-E8A7A0B304C9}" destId="{DC87C415-09FC-4A32-B74D-3CE26113542F}" srcOrd="4" destOrd="0" parTransId="{CC9DD126-C7D6-4AD4-ABC9-B2F3C516E567}" sibTransId="{5347C33E-D826-47DF-A324-229B5EFB4362}"/>
    <dgm:cxn modelId="{D03ED5B6-5308-4F7B-8301-D700B069D2F2}" type="presParOf" srcId="{30D1B775-1ABE-4D03-BD16-0BD13EC62EF4}" destId="{D7B90111-FDAB-4405-878F-555878C0AA61}" srcOrd="0" destOrd="0" presId="urn:microsoft.com/office/officeart/2005/8/layout/lProcess3"/>
    <dgm:cxn modelId="{39AAA5C3-11CD-45D1-8759-130F2E63C33D}" type="presParOf" srcId="{D7B90111-FDAB-4405-878F-555878C0AA61}" destId="{49387109-BB8B-4252-BBF9-26F96153ECD4}" srcOrd="0" destOrd="0" presId="urn:microsoft.com/office/officeart/2005/8/layout/lProcess3"/>
    <dgm:cxn modelId="{F69A77AD-BB16-4944-B135-5D20850E1FA9}" type="presParOf" srcId="{D7B90111-FDAB-4405-878F-555878C0AA61}" destId="{A69F9A8F-B161-4B76-8D3B-51F348DC5962}" srcOrd="1" destOrd="0" presId="urn:microsoft.com/office/officeart/2005/8/layout/lProcess3"/>
    <dgm:cxn modelId="{97E668DC-55F1-4184-B22E-980C410E1396}" type="presParOf" srcId="{D7B90111-FDAB-4405-878F-555878C0AA61}" destId="{5E938E4A-DAFB-425D-A56A-BF2F2EFCD4A9}" srcOrd="2" destOrd="0" presId="urn:microsoft.com/office/officeart/2005/8/layout/lProcess3"/>
    <dgm:cxn modelId="{3AB3659F-7E96-4C24-B081-0C253B33ECE1}" type="presParOf" srcId="{30D1B775-1ABE-4D03-BD16-0BD13EC62EF4}" destId="{CCFC6CBE-5020-4E16-81EB-7A31A4B4253C}" srcOrd="1" destOrd="0" presId="urn:microsoft.com/office/officeart/2005/8/layout/lProcess3"/>
    <dgm:cxn modelId="{6982E6D4-3C32-4D14-B4A3-5AF2F3724B3C}" type="presParOf" srcId="{30D1B775-1ABE-4D03-BD16-0BD13EC62EF4}" destId="{A8CE321A-0C36-437A-92E9-BDEEAFF8C73E}" srcOrd="2" destOrd="0" presId="urn:microsoft.com/office/officeart/2005/8/layout/lProcess3"/>
    <dgm:cxn modelId="{5167271E-F6A0-4E30-894B-B7871DE9A80D}" type="presParOf" srcId="{A8CE321A-0C36-437A-92E9-BDEEAFF8C73E}" destId="{2D312E41-EF5E-4162-A468-D71F56600787}" srcOrd="0" destOrd="0" presId="urn:microsoft.com/office/officeart/2005/8/layout/lProcess3"/>
    <dgm:cxn modelId="{262584BB-9121-4C57-9CA5-70509019A7F9}" type="presParOf" srcId="{A8CE321A-0C36-437A-92E9-BDEEAFF8C73E}" destId="{E4B196EF-94AF-4AE1-A877-D70DB808DD9A}" srcOrd="1" destOrd="0" presId="urn:microsoft.com/office/officeart/2005/8/layout/lProcess3"/>
    <dgm:cxn modelId="{CCDD7F63-4388-428D-AEC2-7B0C45798172}" type="presParOf" srcId="{A8CE321A-0C36-437A-92E9-BDEEAFF8C73E}" destId="{68735686-40CC-436A-AF0B-25D51517CDC4}" srcOrd="2" destOrd="0" presId="urn:microsoft.com/office/officeart/2005/8/layout/lProcess3"/>
    <dgm:cxn modelId="{A3D0E8FD-F803-4D19-86CA-9296DBC56E93}" type="presParOf" srcId="{30D1B775-1ABE-4D03-BD16-0BD13EC62EF4}" destId="{B5E346D5-8D0A-4222-9110-DB3DA7B0A25E}" srcOrd="3" destOrd="0" presId="urn:microsoft.com/office/officeart/2005/8/layout/lProcess3"/>
    <dgm:cxn modelId="{4764746F-B06B-4E25-8DC2-7B6C12FDB22B}" type="presParOf" srcId="{30D1B775-1ABE-4D03-BD16-0BD13EC62EF4}" destId="{14F5DEA7-6421-47F1-A89F-283207898531}" srcOrd="4" destOrd="0" presId="urn:microsoft.com/office/officeart/2005/8/layout/lProcess3"/>
    <dgm:cxn modelId="{879F40E6-C7C2-4DF4-A922-0199DD1AFEB8}" type="presParOf" srcId="{14F5DEA7-6421-47F1-A89F-283207898531}" destId="{5B951214-8B37-499B-B601-A46FE7959036}" srcOrd="0" destOrd="0" presId="urn:microsoft.com/office/officeart/2005/8/layout/lProcess3"/>
    <dgm:cxn modelId="{6E3AE431-57FC-4AF1-82C0-0BC9A254E1C3}" type="presParOf" srcId="{14F5DEA7-6421-47F1-A89F-283207898531}" destId="{18B364AA-A9D1-4F0C-97DB-E1E44B2F18D6}" srcOrd="1" destOrd="0" presId="urn:microsoft.com/office/officeart/2005/8/layout/lProcess3"/>
    <dgm:cxn modelId="{B4C87EDA-3DDD-4F33-B7DE-D9313BC753A6}" type="presParOf" srcId="{14F5DEA7-6421-47F1-A89F-283207898531}" destId="{EAEA3BCF-AA47-4E56-811E-502E1CB570FD}" srcOrd="2" destOrd="0" presId="urn:microsoft.com/office/officeart/2005/8/layout/lProcess3"/>
    <dgm:cxn modelId="{3887B8F2-2767-4931-95B8-D8E26D8047F1}" type="presParOf" srcId="{30D1B775-1ABE-4D03-BD16-0BD13EC62EF4}" destId="{25C7C3F4-6F42-4546-9D4D-BCC5BA8EB4FE}" srcOrd="5" destOrd="0" presId="urn:microsoft.com/office/officeart/2005/8/layout/lProcess3"/>
    <dgm:cxn modelId="{7E8A9F45-8F1A-49D0-B485-A68F5915D454}" type="presParOf" srcId="{30D1B775-1ABE-4D03-BD16-0BD13EC62EF4}" destId="{94EC1A20-01D1-4009-8A03-B269E4F3BB55}" srcOrd="6" destOrd="0" presId="urn:microsoft.com/office/officeart/2005/8/layout/lProcess3"/>
    <dgm:cxn modelId="{1AAE7755-3CDF-4478-8FBD-F0158599CD5C}" type="presParOf" srcId="{94EC1A20-01D1-4009-8A03-B269E4F3BB55}" destId="{2594664C-6615-449C-A3FE-C56594B12447}" srcOrd="0" destOrd="0" presId="urn:microsoft.com/office/officeart/2005/8/layout/lProcess3"/>
    <dgm:cxn modelId="{2483817C-2817-4CAC-BF64-FE8C7D629536}" type="presParOf" srcId="{94EC1A20-01D1-4009-8A03-B269E4F3BB55}" destId="{B2FD8F87-5017-413D-A302-CF86119EB018}" srcOrd="1" destOrd="0" presId="urn:microsoft.com/office/officeart/2005/8/layout/lProcess3"/>
    <dgm:cxn modelId="{B9BA9DB9-9D45-4145-A838-628C2A431B97}" type="presParOf" srcId="{94EC1A20-01D1-4009-8A03-B269E4F3BB55}" destId="{55498A8A-4D8A-4C82-ABDD-F2344D891595}" srcOrd="2" destOrd="0" presId="urn:microsoft.com/office/officeart/2005/8/layout/lProcess3"/>
    <dgm:cxn modelId="{AC88EA1D-4229-48D9-89D5-633FE0361097}" type="presParOf" srcId="{30D1B775-1ABE-4D03-BD16-0BD13EC62EF4}" destId="{68198C76-1D8D-4E0D-A21B-781521CC05DE}" srcOrd="7" destOrd="0" presId="urn:microsoft.com/office/officeart/2005/8/layout/lProcess3"/>
    <dgm:cxn modelId="{F06977BF-15EE-4208-8444-B5DFA5904258}" type="presParOf" srcId="{30D1B775-1ABE-4D03-BD16-0BD13EC62EF4}" destId="{C08712C2-BDB1-4E88-9642-AE0D82041466}" srcOrd="8" destOrd="0" presId="urn:microsoft.com/office/officeart/2005/8/layout/lProcess3"/>
    <dgm:cxn modelId="{A6AAF809-857D-459F-B8E2-C4A62F77A5D0}" type="presParOf" srcId="{C08712C2-BDB1-4E88-9642-AE0D82041466}" destId="{116F1D1D-2DE8-499A-90CD-93C52BC74885}" srcOrd="0" destOrd="0" presId="urn:microsoft.com/office/officeart/2005/8/layout/lProcess3"/>
    <dgm:cxn modelId="{E63562A1-F552-4505-A0EC-1E61799B9550}" type="presParOf" srcId="{C08712C2-BDB1-4E88-9642-AE0D82041466}" destId="{27867021-3FF5-4582-9D82-4008530400BB}" srcOrd="1" destOrd="0" presId="urn:microsoft.com/office/officeart/2005/8/layout/lProcess3"/>
    <dgm:cxn modelId="{6E1EE705-F31E-4729-9806-85651DD10A68}" type="presParOf" srcId="{C08712C2-BDB1-4E88-9642-AE0D82041466}" destId="{4D6A3A6F-F9FD-4B65-ADA1-46127E107A6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387109-BB8B-4252-BBF9-26F96153ECD4}">
      <dsp:nvSpPr>
        <dsp:cNvPr id="0" name=""/>
        <dsp:cNvSpPr/>
      </dsp:nvSpPr>
      <dsp:spPr>
        <a:xfrm>
          <a:off x="0" y="219658"/>
          <a:ext cx="537608" cy="61448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000" kern="1200" dirty="0"/>
        </a:p>
      </dsp:txBody>
      <dsp:txXfrm>
        <a:off x="0" y="219658"/>
        <a:ext cx="537608" cy="614481"/>
      </dsp:txXfrm>
    </dsp:sp>
    <dsp:sp modelId="{5E938E4A-DAFB-425D-A56A-BF2F2EFCD4A9}">
      <dsp:nvSpPr>
        <dsp:cNvPr id="0" name=""/>
        <dsp:cNvSpPr/>
      </dsp:nvSpPr>
      <dsp:spPr>
        <a:xfrm>
          <a:off x="343211" y="144013"/>
          <a:ext cx="7649676" cy="765771"/>
        </a:xfrm>
        <a:prstGeom prst="chevron">
          <a:avLst/>
        </a:prstGeom>
        <a:solidFill>
          <a:srgbClr val="F7F7F7">
            <a:alpha val="89804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i="0" kern="1200" spc="300" dirty="0" smtClean="0">
              <a:solidFill>
                <a:srgbClr val="0069AA"/>
              </a:solidFill>
            </a:rPr>
            <a:t>  Простой и понятный интерфейс</a:t>
          </a:r>
          <a:endParaRPr lang="ru-RU" sz="2800" b="0" i="0" kern="1200" spc="300" dirty="0">
            <a:solidFill>
              <a:srgbClr val="0069AA"/>
            </a:solidFill>
          </a:endParaRPr>
        </a:p>
      </dsp:txBody>
      <dsp:txXfrm>
        <a:off x="343211" y="144013"/>
        <a:ext cx="7649676" cy="765771"/>
      </dsp:txXfrm>
    </dsp:sp>
    <dsp:sp modelId="{2D312E41-EF5E-4162-A468-D71F56600787}">
      <dsp:nvSpPr>
        <dsp:cNvPr id="0" name=""/>
        <dsp:cNvSpPr/>
      </dsp:nvSpPr>
      <dsp:spPr>
        <a:xfrm>
          <a:off x="0" y="1140337"/>
          <a:ext cx="545243" cy="562999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0" y="1140337"/>
        <a:ext cx="545243" cy="562999"/>
      </dsp:txXfrm>
    </dsp:sp>
    <dsp:sp modelId="{68735686-40CC-436A-AF0B-25D51517CDC4}">
      <dsp:nvSpPr>
        <dsp:cNvPr id="0" name=""/>
        <dsp:cNvSpPr/>
      </dsp:nvSpPr>
      <dsp:spPr>
        <a:xfrm>
          <a:off x="308559" y="1038951"/>
          <a:ext cx="7684328" cy="765771"/>
        </a:xfrm>
        <a:prstGeom prst="chevron">
          <a:avLst/>
        </a:prstGeom>
        <a:solidFill>
          <a:srgbClr val="F7F7F7">
            <a:alpha val="89804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0" kern="1200" spc="300" dirty="0" smtClean="0">
              <a:solidFill>
                <a:srgbClr val="0069AA"/>
              </a:solidFill>
            </a:rPr>
            <a:t>Моментальный подбор автоматики</a:t>
          </a:r>
          <a:endParaRPr lang="ru-RU" sz="2800" i="0" kern="1200" spc="300" dirty="0">
            <a:solidFill>
              <a:srgbClr val="0069AA"/>
            </a:solidFill>
          </a:endParaRPr>
        </a:p>
      </dsp:txBody>
      <dsp:txXfrm>
        <a:off x="308559" y="1038951"/>
        <a:ext cx="7684328" cy="765771"/>
      </dsp:txXfrm>
    </dsp:sp>
    <dsp:sp modelId="{5B951214-8B37-499B-B601-A46FE7959036}">
      <dsp:nvSpPr>
        <dsp:cNvPr id="0" name=""/>
        <dsp:cNvSpPr/>
      </dsp:nvSpPr>
      <dsp:spPr>
        <a:xfrm>
          <a:off x="0" y="2037586"/>
          <a:ext cx="581202" cy="558376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0" y="2037586"/>
        <a:ext cx="581202" cy="558376"/>
      </dsp:txXfrm>
    </dsp:sp>
    <dsp:sp modelId="{EAEA3BCF-AA47-4E56-811E-502E1CB570FD}">
      <dsp:nvSpPr>
        <dsp:cNvPr id="0" name=""/>
        <dsp:cNvSpPr/>
      </dsp:nvSpPr>
      <dsp:spPr>
        <a:xfrm>
          <a:off x="293435" y="1933889"/>
          <a:ext cx="7699452" cy="765771"/>
        </a:xfrm>
        <a:prstGeom prst="chevron">
          <a:avLst/>
        </a:prstGeom>
        <a:solidFill>
          <a:srgbClr val="F7F7F7">
            <a:alpha val="89804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0" kern="1200" spc="300" dirty="0" smtClean="0">
              <a:solidFill>
                <a:srgbClr val="0069AA"/>
              </a:solidFill>
            </a:rPr>
            <a:t>  Итоговая цена за несколько минут</a:t>
          </a:r>
          <a:endParaRPr lang="ru-RU" sz="2800" i="0" kern="1200" spc="300" dirty="0">
            <a:solidFill>
              <a:srgbClr val="0069AA"/>
            </a:solidFill>
          </a:endParaRPr>
        </a:p>
      </dsp:txBody>
      <dsp:txXfrm>
        <a:off x="293435" y="1933889"/>
        <a:ext cx="7699452" cy="765771"/>
      </dsp:txXfrm>
    </dsp:sp>
    <dsp:sp modelId="{2594664C-6615-449C-A3FE-C56594B12447}">
      <dsp:nvSpPr>
        <dsp:cNvPr id="0" name=""/>
        <dsp:cNvSpPr/>
      </dsp:nvSpPr>
      <dsp:spPr>
        <a:xfrm>
          <a:off x="0" y="2893507"/>
          <a:ext cx="580049" cy="63641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26035" rIns="0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 dirty="0"/>
        </a:p>
      </dsp:txBody>
      <dsp:txXfrm>
        <a:off x="0" y="2893507"/>
        <a:ext cx="580049" cy="636411"/>
      </dsp:txXfrm>
    </dsp:sp>
    <dsp:sp modelId="{55498A8A-4D8A-4C82-ABDD-F2344D891595}">
      <dsp:nvSpPr>
        <dsp:cNvPr id="0" name=""/>
        <dsp:cNvSpPr/>
      </dsp:nvSpPr>
      <dsp:spPr>
        <a:xfrm>
          <a:off x="311201" y="2828827"/>
          <a:ext cx="7681686" cy="765771"/>
        </a:xfrm>
        <a:prstGeom prst="chevron">
          <a:avLst/>
        </a:prstGeom>
        <a:solidFill>
          <a:srgbClr val="F7F7F7">
            <a:alpha val="89804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0" kern="1200" spc="300" dirty="0" smtClean="0">
              <a:solidFill>
                <a:srgbClr val="0069AA"/>
              </a:solidFill>
            </a:rPr>
            <a:t>  Детальная спецификация</a:t>
          </a:r>
          <a:endParaRPr lang="ru-RU" sz="2800" i="0" kern="1200" spc="300" dirty="0">
            <a:solidFill>
              <a:srgbClr val="0069AA"/>
            </a:solidFill>
          </a:endParaRPr>
        </a:p>
      </dsp:txBody>
      <dsp:txXfrm>
        <a:off x="311201" y="2828827"/>
        <a:ext cx="7681686" cy="765771"/>
      </dsp:txXfrm>
    </dsp:sp>
    <dsp:sp modelId="{116F1D1D-2DE8-499A-90CD-93C52BC74885}">
      <dsp:nvSpPr>
        <dsp:cNvPr id="0" name=""/>
        <dsp:cNvSpPr/>
      </dsp:nvSpPr>
      <dsp:spPr>
        <a:xfrm>
          <a:off x="0" y="3738667"/>
          <a:ext cx="548080" cy="63892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26035" rIns="0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 dirty="0"/>
        </a:p>
      </dsp:txBody>
      <dsp:txXfrm>
        <a:off x="0" y="3738667"/>
        <a:ext cx="548080" cy="638921"/>
      </dsp:txXfrm>
    </dsp:sp>
    <dsp:sp modelId="{4D6A3A6F-F9FD-4B65-ADA1-46127E107A69}">
      <dsp:nvSpPr>
        <dsp:cNvPr id="0" name=""/>
        <dsp:cNvSpPr/>
      </dsp:nvSpPr>
      <dsp:spPr>
        <a:xfrm>
          <a:off x="304118" y="3723765"/>
          <a:ext cx="7688769" cy="668725"/>
        </a:xfrm>
        <a:prstGeom prst="chevron">
          <a:avLst/>
        </a:prstGeom>
        <a:solidFill>
          <a:srgbClr val="F7F7F7">
            <a:alpha val="89804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0" kern="1200" spc="300" dirty="0" smtClean="0">
              <a:solidFill>
                <a:srgbClr val="0069AA"/>
              </a:solidFill>
            </a:rPr>
            <a:t>  Независимость от менеджеров</a:t>
          </a:r>
          <a:endParaRPr lang="ru-RU" sz="2800" i="0" kern="1200" spc="300" dirty="0">
            <a:solidFill>
              <a:srgbClr val="0069AA"/>
            </a:solidFill>
          </a:endParaRPr>
        </a:p>
      </dsp:txBody>
      <dsp:txXfrm>
        <a:off x="304118" y="3723765"/>
        <a:ext cx="7688769" cy="668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4AA61-01E3-4C42-B6B4-96940B376558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BF336-52E9-488B-BE49-BD7CDF37E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DBF336-52E9-488B-BE49-BD7CDF37E99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E55D7-2E53-44AE-B6D0-62FDBBBC4EEF}" type="datetimeFigureOut">
              <a:rPr lang="ru-RU" smtClean="0"/>
              <a:pPr/>
              <a:t>08.05.2013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95281-C9E0-429D-9525-AB23699ED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atmic.com.ua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Группа 25"/>
          <p:cNvGrpSpPr/>
          <p:nvPr/>
        </p:nvGrpSpPr>
        <p:grpSpPr>
          <a:xfrm>
            <a:off x="-324544" y="5166793"/>
            <a:ext cx="9433049" cy="648072"/>
            <a:chOff x="-4062698" y="3284984"/>
            <a:chExt cx="8202650" cy="504056"/>
          </a:xfrm>
        </p:grpSpPr>
        <p:sp>
          <p:nvSpPr>
            <p:cNvPr id="27" name="Параллелограмм 26"/>
            <p:cNvSpPr/>
            <p:nvPr/>
          </p:nvSpPr>
          <p:spPr>
            <a:xfrm>
              <a:off x="-4062698" y="3284984"/>
              <a:ext cx="8202650" cy="504056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араллелограмм 27"/>
            <p:cNvSpPr/>
            <p:nvPr/>
          </p:nvSpPr>
          <p:spPr>
            <a:xfrm>
              <a:off x="3764258" y="3284984"/>
              <a:ext cx="303686" cy="504056"/>
            </a:xfrm>
            <a:prstGeom prst="parallelogram">
              <a:avLst>
                <a:gd name="adj" fmla="val 784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араллелограмм 28"/>
            <p:cNvSpPr/>
            <p:nvPr/>
          </p:nvSpPr>
          <p:spPr>
            <a:xfrm>
              <a:off x="3576411" y="3284984"/>
              <a:ext cx="313078" cy="504056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-324545" y="4049427"/>
            <a:ext cx="6840761" cy="648072"/>
            <a:chOff x="-1808535" y="3284984"/>
            <a:chExt cx="5948487" cy="504056"/>
          </a:xfrm>
        </p:grpSpPr>
        <p:sp>
          <p:nvSpPr>
            <p:cNvPr id="23" name="Параллелограмм 22"/>
            <p:cNvSpPr/>
            <p:nvPr/>
          </p:nvSpPr>
          <p:spPr>
            <a:xfrm>
              <a:off x="-1808535" y="3284984"/>
              <a:ext cx="5948487" cy="504056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араллелограмм 23"/>
            <p:cNvSpPr/>
            <p:nvPr/>
          </p:nvSpPr>
          <p:spPr>
            <a:xfrm>
              <a:off x="3764258" y="3284984"/>
              <a:ext cx="303686" cy="504056"/>
            </a:xfrm>
            <a:prstGeom prst="parallelogram">
              <a:avLst>
                <a:gd name="adj" fmla="val 784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араллелограмм 24"/>
            <p:cNvSpPr/>
            <p:nvPr/>
          </p:nvSpPr>
          <p:spPr>
            <a:xfrm>
              <a:off x="3576411" y="3284984"/>
              <a:ext cx="313078" cy="504056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Рисунок 5" descr="dispatch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6006" y="2564904"/>
            <a:ext cx="1746194" cy="1396955"/>
          </a:xfrm>
          <a:prstGeom prst="rect">
            <a:avLst/>
          </a:prstGeom>
        </p:spPr>
      </p:pic>
      <p:grpSp>
        <p:nvGrpSpPr>
          <p:cNvPr id="37" name="Группа 36"/>
          <p:cNvGrpSpPr/>
          <p:nvPr/>
        </p:nvGrpSpPr>
        <p:grpSpPr>
          <a:xfrm>
            <a:off x="-324544" y="2852936"/>
            <a:ext cx="5112568" cy="648072"/>
            <a:chOff x="-305759" y="3284984"/>
            <a:chExt cx="4445711" cy="504056"/>
          </a:xfrm>
        </p:grpSpPr>
        <p:sp>
          <p:nvSpPr>
            <p:cNvPr id="33" name="Параллелограмм 32"/>
            <p:cNvSpPr/>
            <p:nvPr/>
          </p:nvSpPr>
          <p:spPr>
            <a:xfrm>
              <a:off x="-305759" y="3284984"/>
              <a:ext cx="4445711" cy="504056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араллелограмм 34"/>
            <p:cNvSpPr/>
            <p:nvPr/>
          </p:nvSpPr>
          <p:spPr>
            <a:xfrm>
              <a:off x="3764258" y="3284984"/>
              <a:ext cx="303686" cy="504056"/>
            </a:xfrm>
            <a:prstGeom prst="parallelogram">
              <a:avLst>
                <a:gd name="adj" fmla="val 784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араллелограмм 35"/>
            <p:cNvSpPr/>
            <p:nvPr/>
          </p:nvSpPr>
          <p:spPr>
            <a:xfrm>
              <a:off x="3576411" y="3284984"/>
              <a:ext cx="313078" cy="504056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5" name="Рисунок 4" descr="el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7" y="1628800"/>
            <a:ext cx="2736303" cy="1210893"/>
          </a:xfrm>
          <a:prstGeom prst="rect">
            <a:avLst/>
          </a:prstGeom>
        </p:spPr>
      </p:pic>
      <p:pic>
        <p:nvPicPr>
          <p:cNvPr id="7" name="Рисунок 6" descr="greeneart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3645024"/>
            <a:ext cx="1440160" cy="1449761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2852936"/>
            <a:ext cx="4320480" cy="720080"/>
          </a:xfrm>
        </p:spPr>
        <p:txBody>
          <a:bodyPr>
            <a:noAutofit/>
          </a:bodyPr>
          <a:lstStyle/>
          <a:p>
            <a:pPr algn="l"/>
            <a:r>
              <a:rPr lang="ru-RU" sz="3600" b="1" spc="200" dirty="0" smtClean="0">
                <a:solidFill>
                  <a:srgbClr val="0069AA"/>
                </a:solidFill>
                <a:ea typeface="+mj-ea"/>
                <a:cs typeface="+mj-cs"/>
              </a:rPr>
              <a:t>АВТОМАТИЗАЦИЯ</a:t>
            </a:r>
            <a:endParaRPr lang="ru-RU" sz="3600" b="1" spc="200" dirty="0">
              <a:solidFill>
                <a:srgbClr val="0069AA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72000" y="5805264"/>
            <a:ext cx="4248472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i="0" u="none" strike="noStrike" kern="1200" cap="none" spc="0" normalizeH="0" baseline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инженерных сетей</a:t>
            </a:r>
            <a:br>
              <a:rPr kumimoji="0" lang="ru-RU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i="0" u="none" strike="noStrike" kern="1200" cap="none" spc="0" normalizeH="0" baseline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1331640" y="4049427"/>
            <a:ext cx="4608513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3600" b="1" spc="200" dirty="0" smtClean="0">
                <a:solidFill>
                  <a:srgbClr val="0069AA"/>
                </a:solidFill>
              </a:rPr>
              <a:t>ДИСПЕТЧЕРИЗАЦИЯ</a:t>
            </a: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3707904" y="5166793"/>
            <a:ext cx="482453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3600" b="1" spc="200" dirty="0" smtClean="0">
                <a:solidFill>
                  <a:srgbClr val="0069AA"/>
                </a:solidFill>
              </a:rPr>
              <a:t>ЭНЕРГОСБЕРЕЖЕНИЕ</a:t>
            </a: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Users\Аня\Desktop\Вадим_фуршеф\презентация\!!!_LOGO_Atmic_ALL-01-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97014" y="0"/>
            <a:ext cx="2646986" cy="2060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5"/>
          <p:cNvGrpSpPr/>
          <p:nvPr/>
        </p:nvGrpSpPr>
        <p:grpSpPr>
          <a:xfrm>
            <a:off x="3071802" y="4728563"/>
            <a:ext cx="5608043" cy="1005265"/>
            <a:chOff x="-736606" y="3284984"/>
            <a:chExt cx="4876558" cy="781873"/>
          </a:xfrm>
        </p:grpSpPr>
        <p:sp>
          <p:nvSpPr>
            <p:cNvPr id="26" name="Параллелограмм 25"/>
            <p:cNvSpPr/>
            <p:nvPr/>
          </p:nvSpPr>
          <p:spPr>
            <a:xfrm>
              <a:off x="-736606" y="3284984"/>
              <a:ext cx="4876558" cy="781870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араллелограмм 29"/>
            <p:cNvSpPr/>
            <p:nvPr/>
          </p:nvSpPr>
          <p:spPr>
            <a:xfrm>
              <a:off x="3611793" y="3284984"/>
              <a:ext cx="456152" cy="781870"/>
            </a:xfrm>
            <a:prstGeom prst="parallelogram">
              <a:avLst>
                <a:gd name="adj" fmla="val 8327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араллелограмм 30"/>
            <p:cNvSpPr/>
            <p:nvPr/>
          </p:nvSpPr>
          <p:spPr>
            <a:xfrm>
              <a:off x="3363313" y="3284986"/>
              <a:ext cx="496960" cy="781871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-500098" y="2799737"/>
            <a:ext cx="9433049" cy="1857388"/>
            <a:chOff x="-289017" y="2928934"/>
            <a:chExt cx="9433049" cy="1857388"/>
          </a:xfrm>
        </p:grpSpPr>
        <p:grpSp>
          <p:nvGrpSpPr>
            <p:cNvPr id="2" name="Группа 25"/>
            <p:cNvGrpSpPr/>
            <p:nvPr/>
          </p:nvGrpSpPr>
          <p:grpSpPr>
            <a:xfrm>
              <a:off x="-289017" y="2928934"/>
              <a:ext cx="9433049" cy="1857388"/>
              <a:chOff x="-4062698" y="2451609"/>
              <a:chExt cx="8202650" cy="1444635"/>
            </a:xfrm>
          </p:grpSpPr>
          <p:sp>
            <p:nvSpPr>
              <p:cNvPr id="27" name="Параллелограмм 26"/>
              <p:cNvSpPr/>
              <p:nvPr/>
            </p:nvSpPr>
            <p:spPr>
              <a:xfrm>
                <a:off x="-4062698" y="2451609"/>
                <a:ext cx="8202650" cy="1222383"/>
              </a:xfrm>
              <a:prstGeom prst="parallelogram">
                <a:avLst>
                  <a:gd name="adj" fmla="val 42637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Параллелограмм 27"/>
              <p:cNvSpPr/>
              <p:nvPr/>
            </p:nvSpPr>
            <p:spPr>
              <a:xfrm>
                <a:off x="3301456" y="2451609"/>
                <a:ext cx="745149" cy="1444635"/>
              </a:xfrm>
              <a:prstGeom prst="parallelogram">
                <a:avLst>
                  <a:gd name="adj" fmla="val 8767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4" name="Параллелограмм 43"/>
            <p:cNvSpPr/>
            <p:nvPr/>
          </p:nvSpPr>
          <p:spPr>
            <a:xfrm>
              <a:off x="7929920" y="2928934"/>
              <a:ext cx="856922" cy="1857388"/>
            </a:xfrm>
            <a:prstGeom prst="parallelogram">
              <a:avLst>
                <a:gd name="adj" fmla="val 8767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21"/>
          <p:cNvGrpSpPr/>
          <p:nvPr/>
        </p:nvGrpSpPr>
        <p:grpSpPr>
          <a:xfrm>
            <a:off x="1785918" y="1728167"/>
            <a:ext cx="6840761" cy="648072"/>
            <a:chOff x="-1808535" y="3284984"/>
            <a:chExt cx="5948487" cy="504056"/>
          </a:xfrm>
        </p:grpSpPr>
        <p:sp>
          <p:nvSpPr>
            <p:cNvPr id="23" name="Параллелограмм 22"/>
            <p:cNvSpPr/>
            <p:nvPr/>
          </p:nvSpPr>
          <p:spPr>
            <a:xfrm>
              <a:off x="-1808535" y="3284984"/>
              <a:ext cx="5948487" cy="504056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араллелограмм 23"/>
            <p:cNvSpPr/>
            <p:nvPr/>
          </p:nvSpPr>
          <p:spPr>
            <a:xfrm>
              <a:off x="3764258" y="3284984"/>
              <a:ext cx="303686" cy="504056"/>
            </a:xfrm>
            <a:prstGeom prst="parallelogram">
              <a:avLst>
                <a:gd name="adj" fmla="val 784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араллелограмм 24"/>
            <p:cNvSpPr/>
            <p:nvPr/>
          </p:nvSpPr>
          <p:spPr>
            <a:xfrm>
              <a:off x="3576411" y="3284984"/>
              <a:ext cx="313078" cy="504056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" name="Группа 36"/>
          <p:cNvGrpSpPr/>
          <p:nvPr/>
        </p:nvGrpSpPr>
        <p:grpSpPr>
          <a:xfrm>
            <a:off x="3714744" y="656597"/>
            <a:ext cx="5359560" cy="648072"/>
            <a:chOff x="-520535" y="3284984"/>
            <a:chExt cx="4660487" cy="504056"/>
          </a:xfrm>
        </p:grpSpPr>
        <p:sp>
          <p:nvSpPr>
            <p:cNvPr id="33" name="Параллелограмм 32"/>
            <p:cNvSpPr/>
            <p:nvPr/>
          </p:nvSpPr>
          <p:spPr>
            <a:xfrm>
              <a:off x="-520535" y="3284984"/>
              <a:ext cx="4660487" cy="504056"/>
            </a:xfrm>
            <a:prstGeom prst="parallelogram">
              <a:avLst>
                <a:gd name="adj" fmla="val 42637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араллелограмм 34"/>
            <p:cNvSpPr/>
            <p:nvPr/>
          </p:nvSpPr>
          <p:spPr>
            <a:xfrm>
              <a:off x="3764258" y="3284984"/>
              <a:ext cx="303686" cy="504056"/>
            </a:xfrm>
            <a:prstGeom prst="parallelogram">
              <a:avLst>
                <a:gd name="adj" fmla="val 784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араллелограмм 35"/>
            <p:cNvSpPr/>
            <p:nvPr/>
          </p:nvSpPr>
          <p:spPr>
            <a:xfrm>
              <a:off x="3576411" y="3284984"/>
              <a:ext cx="313078" cy="504056"/>
            </a:xfrm>
            <a:prstGeom prst="parallelogram">
              <a:avLst>
                <a:gd name="adj" fmla="val 7626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7" name="Рисунок 36" descr="1320159856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14314" y="0"/>
            <a:ext cx="4214810" cy="633552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656597"/>
            <a:ext cx="4320480" cy="720080"/>
          </a:xfrm>
        </p:spPr>
        <p:txBody>
          <a:bodyPr>
            <a:noAutofit/>
          </a:bodyPr>
          <a:lstStyle/>
          <a:p>
            <a:pPr algn="l"/>
            <a:r>
              <a:rPr lang="ru-RU" sz="3600" b="1" spc="200" dirty="0" smtClean="0">
                <a:solidFill>
                  <a:srgbClr val="0069AA"/>
                </a:solidFill>
                <a:ea typeface="+mj-ea"/>
                <a:cs typeface="+mj-cs"/>
              </a:rPr>
              <a:t>Проектирование</a:t>
            </a:r>
            <a:endParaRPr lang="ru-RU" sz="3600" b="1" spc="200" dirty="0">
              <a:solidFill>
                <a:srgbClr val="0069AA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214810" y="1728167"/>
            <a:ext cx="4608513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3600" b="1" spc="200" dirty="0" smtClean="0">
                <a:solidFill>
                  <a:srgbClr val="0069AA"/>
                </a:solidFill>
              </a:rPr>
              <a:t>Производство</a:t>
            </a: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4143372" y="2728299"/>
            <a:ext cx="4357718" cy="164307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0">
              <a:spcBef>
                <a:spcPct val="20000"/>
              </a:spcBef>
            </a:pPr>
            <a:r>
              <a:rPr lang="ru-RU" sz="3600" b="1" spc="200" noProof="0" dirty="0" smtClean="0">
                <a:solidFill>
                  <a:srgbClr val="0069AA"/>
                </a:solidFill>
              </a:rPr>
              <a:t>Монтаж и пуско-наладочные работы</a:t>
            </a: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Подзаголовок 2"/>
          <p:cNvSpPr txBox="1">
            <a:spLocks/>
          </p:cNvSpPr>
          <p:nvPr/>
        </p:nvSpPr>
        <p:spPr>
          <a:xfrm>
            <a:off x="4143372" y="4733694"/>
            <a:ext cx="3714776" cy="10715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>
              <a:spcBef>
                <a:spcPct val="20000"/>
              </a:spcBef>
            </a:pPr>
            <a:r>
              <a:rPr lang="ru-RU" sz="3600" b="1" spc="200" dirty="0" smtClean="0">
                <a:solidFill>
                  <a:srgbClr val="0069AA"/>
                </a:solidFill>
              </a:rPr>
              <a:t>Сервисное обслуживание</a:t>
            </a: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8" name="Группа 37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9" name="Параллелограмм 38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араллелограмм 39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араллелограмм 40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2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12" name="Параллелограмм 11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араллелограмм 12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араллелограмм 13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6" name="Параллелограмм 15"/>
          <p:cNvSpPr/>
          <p:nvPr/>
        </p:nvSpPr>
        <p:spPr>
          <a:xfrm>
            <a:off x="-324544" y="260648"/>
            <a:ext cx="9217024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251521" y="260648"/>
            <a:ext cx="88924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СУЩЕСТВЕННЫЕ ПРЕИМУЩЕСТВА </a:t>
            </a:r>
            <a:r>
              <a:rPr lang="en-US" sz="3200" b="1" spc="300" dirty="0" err="1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Atmic</a:t>
            </a:r>
            <a:endParaRPr lang="en-US" sz="3200" b="1" spc="300" dirty="0" smtClean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611560" y="1124744"/>
            <a:ext cx="7927145" cy="4896542"/>
            <a:chOff x="611560" y="1196751"/>
            <a:chExt cx="7927145" cy="4896542"/>
          </a:xfrm>
        </p:grpSpPr>
        <p:sp>
          <p:nvSpPr>
            <p:cNvPr id="15" name="Полилиния 14"/>
            <p:cNvSpPr/>
            <p:nvPr/>
          </p:nvSpPr>
          <p:spPr>
            <a:xfrm rot="21600000">
              <a:off x="1259611" y="1196751"/>
              <a:ext cx="7279094" cy="1141628"/>
            </a:xfrm>
            <a:custGeom>
              <a:avLst/>
              <a:gdLst>
                <a:gd name="connsiteX0" fmla="*/ 0 w 7279094"/>
                <a:gd name="connsiteY0" fmla="*/ 0 h 1141626"/>
                <a:gd name="connsiteX1" fmla="*/ 6708281 w 7279094"/>
                <a:gd name="connsiteY1" fmla="*/ 0 h 1141626"/>
                <a:gd name="connsiteX2" fmla="*/ 7279094 w 7279094"/>
                <a:gd name="connsiteY2" fmla="*/ 570813 h 1141626"/>
                <a:gd name="connsiteX3" fmla="*/ 6708281 w 7279094"/>
                <a:gd name="connsiteY3" fmla="*/ 1141626 h 1141626"/>
                <a:gd name="connsiteX4" fmla="*/ 0 w 7279094"/>
                <a:gd name="connsiteY4" fmla="*/ 1141626 h 1141626"/>
                <a:gd name="connsiteX5" fmla="*/ 0 w 7279094"/>
                <a:gd name="connsiteY5" fmla="*/ 0 h 1141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79094" h="1141626">
                  <a:moveTo>
                    <a:pt x="7279094" y="1141625"/>
                  </a:moveTo>
                  <a:lnTo>
                    <a:pt x="570813" y="1141625"/>
                  </a:lnTo>
                  <a:lnTo>
                    <a:pt x="0" y="570813"/>
                  </a:lnTo>
                  <a:lnTo>
                    <a:pt x="570813" y="1"/>
                  </a:lnTo>
                  <a:lnTo>
                    <a:pt x="7279094" y="1"/>
                  </a:lnTo>
                  <a:lnTo>
                    <a:pt x="7279094" y="114162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79604" tIns="99061" rIns="184912" bIns="99061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Гибкость  решений</a:t>
              </a:r>
              <a:r>
                <a:rPr lang="ru-RU" sz="2800" b="1" kern="1200" spc="300" dirty="0" smtClean="0">
                  <a:solidFill>
                    <a:srgbClr val="0069AA"/>
                  </a:solidFill>
                </a:rPr>
                <a:t> </a:t>
              </a:r>
              <a:endParaRPr lang="ru-RU" sz="2800" b="1" kern="1200" spc="300" dirty="0">
                <a:solidFill>
                  <a:srgbClr val="0069AA"/>
                </a:solidFill>
              </a:endParaRPr>
            </a:p>
            <a:p>
              <a:pPr marL="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Автоматизация  и  диспетчеризация  любых</a:t>
              </a:r>
              <a:r>
                <a:rPr lang="en-US" sz="2000" kern="1200" spc="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инженерных  сетей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611560" y="1207406"/>
              <a:ext cx="1120691" cy="1120691"/>
            </a:xfrm>
            <a:prstGeom prst="ellipse">
              <a:avLst/>
            </a:prstGeom>
            <a:blipFill rotWithShape="0">
              <a:blip r:embed="rId3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Полилиния 17"/>
            <p:cNvSpPr/>
            <p:nvPr/>
          </p:nvSpPr>
          <p:spPr>
            <a:xfrm>
              <a:off x="1259632" y="2473957"/>
              <a:ext cx="7272797" cy="942044"/>
            </a:xfrm>
            <a:custGeom>
              <a:avLst/>
              <a:gdLst>
                <a:gd name="connsiteX0" fmla="*/ 0 w 7115356"/>
                <a:gd name="connsiteY0" fmla="*/ 0 h 942042"/>
                <a:gd name="connsiteX1" fmla="*/ 6644335 w 7115356"/>
                <a:gd name="connsiteY1" fmla="*/ 0 h 942042"/>
                <a:gd name="connsiteX2" fmla="*/ 7115356 w 7115356"/>
                <a:gd name="connsiteY2" fmla="*/ 471021 h 942042"/>
                <a:gd name="connsiteX3" fmla="*/ 6644335 w 7115356"/>
                <a:gd name="connsiteY3" fmla="*/ 942042 h 942042"/>
                <a:gd name="connsiteX4" fmla="*/ 0 w 7115356"/>
                <a:gd name="connsiteY4" fmla="*/ 942042 h 942042"/>
                <a:gd name="connsiteX5" fmla="*/ 0 w 7115356"/>
                <a:gd name="connsiteY5" fmla="*/ 0 h 942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15356" h="942042">
                  <a:moveTo>
                    <a:pt x="7115356" y="942041"/>
                  </a:moveTo>
                  <a:lnTo>
                    <a:pt x="471021" y="942041"/>
                  </a:lnTo>
                  <a:lnTo>
                    <a:pt x="0" y="471021"/>
                  </a:lnTo>
                  <a:lnTo>
                    <a:pt x="471021" y="1"/>
                  </a:lnTo>
                  <a:lnTo>
                    <a:pt x="7115356" y="1"/>
                  </a:lnTo>
                  <a:lnTo>
                    <a:pt x="7115356" y="9420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29708" tIns="99061" rIns="184912" bIns="99061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Оперативность</a:t>
              </a:r>
              <a:endParaRPr lang="ru-RU" sz="26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Срок  производства  и  поставки -  2 недели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611562" y="2452323"/>
              <a:ext cx="1120691" cy="1120691"/>
            </a:xfrm>
            <a:prstGeom prst="ellipse">
              <a:avLst/>
            </a:prstGeom>
            <a:blipFill rotWithShape="0">
              <a:blip r:embed="rId4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олилиния 20"/>
            <p:cNvSpPr/>
            <p:nvPr/>
          </p:nvSpPr>
          <p:spPr>
            <a:xfrm>
              <a:off x="1187624" y="3556402"/>
              <a:ext cx="7351054" cy="1213082"/>
            </a:xfrm>
            <a:custGeom>
              <a:avLst/>
              <a:gdLst>
                <a:gd name="connsiteX0" fmla="*/ 0 w 7423082"/>
                <a:gd name="connsiteY0" fmla="*/ 0 h 1213081"/>
                <a:gd name="connsiteX1" fmla="*/ 6816542 w 7423082"/>
                <a:gd name="connsiteY1" fmla="*/ 0 h 1213081"/>
                <a:gd name="connsiteX2" fmla="*/ 7423082 w 7423082"/>
                <a:gd name="connsiteY2" fmla="*/ 606541 h 1213081"/>
                <a:gd name="connsiteX3" fmla="*/ 6816542 w 7423082"/>
                <a:gd name="connsiteY3" fmla="*/ 1213081 h 1213081"/>
                <a:gd name="connsiteX4" fmla="*/ 0 w 7423082"/>
                <a:gd name="connsiteY4" fmla="*/ 1213081 h 1213081"/>
                <a:gd name="connsiteX5" fmla="*/ 0 w 7423082"/>
                <a:gd name="connsiteY5" fmla="*/ 0 h 1213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23082" h="1213081">
                  <a:moveTo>
                    <a:pt x="7423082" y="1213080"/>
                  </a:moveTo>
                  <a:lnTo>
                    <a:pt x="606540" y="1213080"/>
                  </a:lnTo>
                  <a:lnTo>
                    <a:pt x="0" y="606540"/>
                  </a:lnTo>
                  <a:lnTo>
                    <a:pt x="606540" y="1"/>
                  </a:lnTo>
                  <a:lnTo>
                    <a:pt x="7423082" y="1"/>
                  </a:lnTo>
                  <a:lnTo>
                    <a:pt x="7423082" y="121308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97468" tIns="99061" rIns="184912" bIns="99060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Ценообразование</a:t>
              </a:r>
              <a:endParaRPr lang="ru-RU" sz="26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Лояльные условия для Партнера</a:t>
              </a:r>
              <a:endParaRPr lang="ru-RU" sz="2000" kern="1200" spc="1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Варианты ценового предложения (серии “</a:t>
              </a:r>
              <a:r>
                <a:rPr lang="en-US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</a:t>
              </a:r>
              <a:r>
                <a:rPr lang="ru-RU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” и ”</a:t>
              </a:r>
              <a:r>
                <a:rPr lang="en-US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</a:t>
              </a:r>
              <a:r>
                <a:rPr lang="ru-RU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”)</a:t>
              </a:r>
              <a:endParaRPr lang="ru-RU" sz="2000" kern="1200" spc="1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611562" y="3717032"/>
              <a:ext cx="1120691" cy="1120691"/>
            </a:xfrm>
            <a:prstGeom prst="ellipse">
              <a:avLst/>
            </a:prstGeom>
            <a:blipFill rotWithShape="0">
              <a:blip r:embed="rId5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олилиния 22"/>
            <p:cNvSpPr/>
            <p:nvPr/>
          </p:nvSpPr>
          <p:spPr>
            <a:xfrm rot="21600000">
              <a:off x="1253416" y="4917513"/>
              <a:ext cx="7279041" cy="1153024"/>
            </a:xfrm>
            <a:custGeom>
              <a:avLst/>
              <a:gdLst>
                <a:gd name="connsiteX0" fmla="*/ 0 w 7279040"/>
                <a:gd name="connsiteY0" fmla="*/ 0 h 1153023"/>
                <a:gd name="connsiteX1" fmla="*/ 6702529 w 7279040"/>
                <a:gd name="connsiteY1" fmla="*/ 0 h 1153023"/>
                <a:gd name="connsiteX2" fmla="*/ 7279040 w 7279040"/>
                <a:gd name="connsiteY2" fmla="*/ 576512 h 1153023"/>
                <a:gd name="connsiteX3" fmla="*/ 6702529 w 7279040"/>
                <a:gd name="connsiteY3" fmla="*/ 1153023 h 1153023"/>
                <a:gd name="connsiteX4" fmla="*/ 0 w 7279040"/>
                <a:gd name="connsiteY4" fmla="*/ 1153023 h 1153023"/>
                <a:gd name="connsiteX5" fmla="*/ 0 w 7279040"/>
                <a:gd name="connsiteY5" fmla="*/ 0 h 1153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79040" h="1153023">
                  <a:moveTo>
                    <a:pt x="7279040" y="1153022"/>
                  </a:moveTo>
                  <a:lnTo>
                    <a:pt x="576511" y="1153022"/>
                  </a:lnTo>
                  <a:lnTo>
                    <a:pt x="0" y="576511"/>
                  </a:lnTo>
                  <a:lnTo>
                    <a:pt x="576511" y="1"/>
                  </a:lnTo>
                  <a:lnTo>
                    <a:pt x="7279040" y="1"/>
                  </a:lnTo>
                  <a:lnTo>
                    <a:pt x="7279040" y="115302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2453" tIns="99061" rIns="184913" bIns="99060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Материальная база </a:t>
              </a:r>
              <a:endParaRPr lang="ru-RU" sz="26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Наличие основных комплектующих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Ассортимент элементов автоматики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611562" y="4972602"/>
              <a:ext cx="1120691" cy="1120691"/>
            </a:xfrm>
            <a:prstGeom prst="ellipse">
              <a:avLst/>
            </a:prstGeom>
            <a:blipFill rotWithShape="0">
              <a:blip r:embed="rId6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683562" y="1414252"/>
            <a:ext cx="7560864" cy="4333649"/>
            <a:chOff x="683562" y="1414252"/>
            <a:chExt cx="7560864" cy="4333649"/>
          </a:xfrm>
        </p:grpSpPr>
        <p:sp>
          <p:nvSpPr>
            <p:cNvPr id="16" name="Полилиния 15"/>
            <p:cNvSpPr/>
            <p:nvPr/>
          </p:nvSpPr>
          <p:spPr>
            <a:xfrm rot="21600000">
              <a:off x="1547641" y="1527051"/>
              <a:ext cx="6666997" cy="871549"/>
            </a:xfrm>
            <a:custGeom>
              <a:avLst/>
              <a:gdLst>
                <a:gd name="connsiteX0" fmla="*/ 0 w 6666997"/>
                <a:gd name="connsiteY0" fmla="*/ 0 h 871547"/>
                <a:gd name="connsiteX1" fmla="*/ 6231224 w 6666997"/>
                <a:gd name="connsiteY1" fmla="*/ 0 h 871547"/>
                <a:gd name="connsiteX2" fmla="*/ 6666997 w 6666997"/>
                <a:gd name="connsiteY2" fmla="*/ 435774 h 871547"/>
                <a:gd name="connsiteX3" fmla="*/ 6231224 w 6666997"/>
                <a:gd name="connsiteY3" fmla="*/ 871547 h 871547"/>
                <a:gd name="connsiteX4" fmla="*/ 0 w 6666997"/>
                <a:gd name="connsiteY4" fmla="*/ 871547 h 871547"/>
                <a:gd name="connsiteX5" fmla="*/ 0 w 6666997"/>
                <a:gd name="connsiteY5" fmla="*/ 0 h 871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66997" h="871547">
                  <a:moveTo>
                    <a:pt x="6666997" y="871546"/>
                  </a:moveTo>
                  <a:lnTo>
                    <a:pt x="435773" y="871546"/>
                  </a:lnTo>
                  <a:lnTo>
                    <a:pt x="0" y="435773"/>
                  </a:lnTo>
                  <a:lnTo>
                    <a:pt x="435773" y="1"/>
                  </a:lnTo>
                  <a:lnTo>
                    <a:pt x="6666997" y="1"/>
                  </a:lnTo>
                  <a:lnTo>
                    <a:pt x="6666997" y="87154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6468" tIns="99061" rIns="184912" bIns="99061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Надёжность</a:t>
              </a:r>
              <a:endParaRPr lang="ru-RU" sz="28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Гарантия - 3  года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734688" y="1414252"/>
              <a:ext cx="1101001" cy="1101001"/>
            </a:xfrm>
            <a:prstGeom prst="ellipse">
              <a:avLst/>
            </a:prstGeom>
            <a:blipFill rotWithShape="0">
              <a:blip r:embed="rId2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Полилиния 17"/>
            <p:cNvSpPr/>
            <p:nvPr/>
          </p:nvSpPr>
          <p:spPr>
            <a:xfrm>
              <a:off x="1331640" y="2660349"/>
              <a:ext cx="6912759" cy="1810404"/>
            </a:xfrm>
            <a:custGeom>
              <a:avLst/>
              <a:gdLst>
                <a:gd name="connsiteX0" fmla="*/ 0 w 6755522"/>
                <a:gd name="connsiteY0" fmla="*/ 0 h 1810403"/>
                <a:gd name="connsiteX1" fmla="*/ 5850321 w 6755522"/>
                <a:gd name="connsiteY1" fmla="*/ 0 h 1810403"/>
                <a:gd name="connsiteX2" fmla="*/ 6755522 w 6755522"/>
                <a:gd name="connsiteY2" fmla="*/ 905202 h 1810403"/>
                <a:gd name="connsiteX3" fmla="*/ 5850321 w 6755522"/>
                <a:gd name="connsiteY3" fmla="*/ 1810403 h 1810403"/>
                <a:gd name="connsiteX4" fmla="*/ 0 w 6755522"/>
                <a:gd name="connsiteY4" fmla="*/ 1810403 h 1810403"/>
                <a:gd name="connsiteX5" fmla="*/ 0 w 6755522"/>
                <a:gd name="connsiteY5" fmla="*/ 0 h 181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55522" h="1810403">
                  <a:moveTo>
                    <a:pt x="6755522" y="1810402"/>
                  </a:moveTo>
                  <a:lnTo>
                    <a:pt x="905201" y="1810402"/>
                  </a:lnTo>
                  <a:lnTo>
                    <a:pt x="0" y="905201"/>
                  </a:lnTo>
                  <a:lnTo>
                    <a:pt x="905201" y="1"/>
                  </a:lnTo>
                  <a:lnTo>
                    <a:pt x="6755522" y="1"/>
                  </a:lnTo>
                  <a:lnTo>
                    <a:pt x="6755522" y="181040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91182" tIns="99061" rIns="184912" bIns="99060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Техническая поддержка</a:t>
              </a:r>
              <a:endParaRPr lang="ru-RU" sz="26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Консультирование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Шеф монтаж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Монтаж и пусконаладочные работы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2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Сервисное обслуживание</a:t>
              </a:r>
              <a:endParaRPr lang="ru-RU" sz="2000" kern="1200" spc="2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709244" y="3034978"/>
              <a:ext cx="1154842" cy="1154842"/>
            </a:xfrm>
            <a:prstGeom prst="ellipse">
              <a:avLst/>
            </a:prstGeom>
            <a:blipFill rotWithShape="0">
              <a:blip r:embed="rId3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Полилиния 19"/>
            <p:cNvSpPr/>
            <p:nvPr/>
          </p:nvSpPr>
          <p:spPr>
            <a:xfrm rot="21600000">
              <a:off x="1615468" y="4734705"/>
              <a:ext cx="6628958" cy="947067"/>
            </a:xfrm>
            <a:custGeom>
              <a:avLst/>
              <a:gdLst>
                <a:gd name="connsiteX0" fmla="*/ 0 w 6628958"/>
                <a:gd name="connsiteY0" fmla="*/ 0 h 947066"/>
                <a:gd name="connsiteX1" fmla="*/ 6155425 w 6628958"/>
                <a:gd name="connsiteY1" fmla="*/ 0 h 947066"/>
                <a:gd name="connsiteX2" fmla="*/ 6628958 w 6628958"/>
                <a:gd name="connsiteY2" fmla="*/ 473533 h 947066"/>
                <a:gd name="connsiteX3" fmla="*/ 6155425 w 6628958"/>
                <a:gd name="connsiteY3" fmla="*/ 947066 h 947066"/>
                <a:gd name="connsiteX4" fmla="*/ 0 w 6628958"/>
                <a:gd name="connsiteY4" fmla="*/ 947066 h 947066"/>
                <a:gd name="connsiteX5" fmla="*/ 0 w 6628958"/>
                <a:gd name="connsiteY5" fmla="*/ 0 h 94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28958" h="947066">
                  <a:moveTo>
                    <a:pt x="6628958" y="947065"/>
                  </a:moveTo>
                  <a:lnTo>
                    <a:pt x="473533" y="947065"/>
                  </a:lnTo>
                  <a:lnTo>
                    <a:pt x="0" y="473533"/>
                  </a:lnTo>
                  <a:lnTo>
                    <a:pt x="473533" y="1"/>
                  </a:lnTo>
                  <a:lnTo>
                    <a:pt x="6628958" y="1"/>
                  </a:lnTo>
                  <a:lnTo>
                    <a:pt x="6628958" y="94706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5348" tIns="99061" rIns="184912" bIns="99060" numCol="1" spcCol="1270" anchor="t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ts val="500"/>
                </a:spcAft>
              </a:pPr>
              <a:r>
                <a:rPr lang="ru-RU" sz="2600" b="1" kern="1200" spc="300" dirty="0" smtClean="0">
                  <a:solidFill>
                    <a:srgbClr val="0069AA"/>
                  </a:solidFill>
                </a:rPr>
                <a:t>Инструмент расчета </a:t>
              </a:r>
              <a:r>
                <a:rPr lang="en-US" sz="2600" b="1" i="0" kern="1200" dirty="0" smtClean="0">
                  <a:solidFill>
                    <a:srgbClr val="0069AA"/>
                  </a:solidFill>
                </a:rPr>
                <a:t>online</a:t>
              </a:r>
              <a:endParaRPr lang="ru-RU" sz="2600" b="1" kern="1200" spc="300" dirty="0">
                <a:solidFill>
                  <a:srgbClr val="0069AA"/>
                </a:solidFill>
              </a:endParaRPr>
            </a:p>
            <a:p>
              <a:pPr marL="228600" lvl="1" indent="-228600" algn="l" defTabSz="889000">
                <a:lnSpc>
                  <a:spcPts val="17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spc="100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Калькулятор подбора и расчета автоматики</a:t>
              </a:r>
              <a:endParaRPr lang="ru-RU" sz="2000" kern="1200" spc="100" baseline="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683562" y="4630261"/>
              <a:ext cx="1117640" cy="1117640"/>
            </a:xfrm>
            <a:prstGeom prst="ellipse">
              <a:avLst/>
            </a:prstGeom>
            <a:blipFill rotWithShape="0">
              <a:blip r:embed="rId4" cstate="print"/>
              <a:stretch>
                <a:fillRect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8" name="Группа 7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9" name="Параллелограмм 8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араллелограмм 9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араллелограмм 10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3" name="Параллелограмм 12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51521" y="260648"/>
            <a:ext cx="88924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СУЩЕСТВЕННЫЕ ПРЕИМУЩЕСТВА </a:t>
            </a:r>
            <a:r>
              <a:rPr lang="en-US" sz="3200" b="1" spc="300" dirty="0" err="1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Atmic</a:t>
            </a:r>
            <a:endParaRPr lang="en-US" sz="3200" b="1" spc="300" dirty="0" smtClean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4"/>
          <p:cNvGrpSpPr/>
          <p:nvPr/>
        </p:nvGrpSpPr>
        <p:grpSpPr>
          <a:xfrm>
            <a:off x="-289049" y="1556792"/>
            <a:ext cx="9613577" cy="3240360"/>
            <a:chOff x="-289017" y="2928934"/>
            <a:chExt cx="9433049" cy="1857388"/>
          </a:xfrm>
        </p:grpSpPr>
        <p:grpSp>
          <p:nvGrpSpPr>
            <p:cNvPr id="3" name="Группа 25"/>
            <p:cNvGrpSpPr/>
            <p:nvPr/>
          </p:nvGrpSpPr>
          <p:grpSpPr>
            <a:xfrm>
              <a:off x="-289017" y="2928934"/>
              <a:ext cx="9433049" cy="1857388"/>
              <a:chOff x="-4062698" y="2451609"/>
              <a:chExt cx="8202650" cy="1444635"/>
            </a:xfrm>
          </p:grpSpPr>
          <p:sp>
            <p:nvSpPr>
              <p:cNvPr id="27" name="Параллелограмм 26"/>
              <p:cNvSpPr/>
              <p:nvPr/>
            </p:nvSpPr>
            <p:spPr>
              <a:xfrm>
                <a:off x="-4062698" y="2451609"/>
                <a:ext cx="8202650" cy="1222383"/>
              </a:xfrm>
              <a:prstGeom prst="parallelogram">
                <a:avLst>
                  <a:gd name="adj" fmla="val 42637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Параллелограмм 27"/>
              <p:cNvSpPr/>
              <p:nvPr/>
            </p:nvSpPr>
            <p:spPr>
              <a:xfrm>
                <a:off x="3301456" y="2451609"/>
                <a:ext cx="745149" cy="1444635"/>
              </a:xfrm>
              <a:prstGeom prst="parallelogram">
                <a:avLst>
                  <a:gd name="adj" fmla="val 8767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4" name="Параллелограмм 43"/>
            <p:cNvSpPr/>
            <p:nvPr/>
          </p:nvSpPr>
          <p:spPr>
            <a:xfrm>
              <a:off x="7929920" y="2928934"/>
              <a:ext cx="856922" cy="1857388"/>
            </a:xfrm>
            <a:prstGeom prst="parallelogram">
              <a:avLst>
                <a:gd name="adj" fmla="val 8767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одзаголовок 2"/>
          <p:cNvSpPr txBox="1">
            <a:spLocks/>
          </p:cNvSpPr>
          <p:nvPr/>
        </p:nvSpPr>
        <p:spPr>
          <a:xfrm>
            <a:off x="4214810" y="1728167"/>
            <a:ext cx="4608513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1259632" y="1700808"/>
            <a:ext cx="6696744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800" b="1" spc="200" noProof="0" dirty="0" smtClean="0">
                <a:solidFill>
                  <a:srgbClr val="0069AA"/>
                </a:solidFill>
              </a:rPr>
              <a:t>Щиты автоматики </a:t>
            </a:r>
            <a:r>
              <a:rPr lang="ru-RU" sz="4000" b="1" spc="200" noProof="0" dirty="0" smtClean="0">
                <a:solidFill>
                  <a:srgbClr val="0069AA"/>
                </a:solidFill>
              </a:rPr>
              <a:t>вентиляционных систем          </a:t>
            </a:r>
            <a:r>
              <a:rPr lang="ru-RU" sz="6000" b="1" spc="200" noProof="0" dirty="0" smtClean="0">
                <a:solidFill>
                  <a:srgbClr val="0069AA"/>
                </a:solidFill>
              </a:rPr>
              <a:t>СЕРИЯ «А»</a:t>
            </a:r>
            <a:endParaRPr kumimoji="0" lang="ru-RU" sz="48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4" name="Группа 37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9" name="Параллелограмм 38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араллелограмм 39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араллелограмм 40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2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779912" y="4653136"/>
            <a:ext cx="42675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>
                <a:solidFill>
                  <a:srgbClr val="0069AA"/>
                </a:solidFill>
              </a:rPr>
              <a:t>полное управление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Щит Серии А СЛАЙД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1571"/>
            <a:ext cx="9144000" cy="5160635"/>
          </a:xfrm>
          <a:prstGeom prst="rect">
            <a:avLst/>
          </a:prstGeom>
        </p:spPr>
      </p:pic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7" name="Параллелограмм 6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араллелограмм 7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араллелограмм 8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Параллелограмм 10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539552" y="260648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СЕРИЯ “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A” – </a:t>
            </a: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ПОЛНОЕ УПРАВЛЕНИЕ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араллелограмм 19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12" name="Параллелограмм 11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араллелограмм 12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араллелограмм 13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39552" y="260648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СЕРИЯ “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A” – </a:t>
            </a: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ПОЛНОЕ УПРАВЛЕНИЕ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623533" y="1628801"/>
            <a:ext cx="7874573" cy="4104455"/>
            <a:chOff x="623533" y="1628801"/>
            <a:chExt cx="7874573" cy="4104455"/>
          </a:xfrm>
        </p:grpSpPr>
        <p:sp>
          <p:nvSpPr>
            <p:cNvPr id="11" name="Полилиния 10"/>
            <p:cNvSpPr/>
            <p:nvPr/>
          </p:nvSpPr>
          <p:spPr>
            <a:xfrm>
              <a:off x="623533" y="1644587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15" name="Полилиния 14"/>
            <p:cNvSpPr/>
            <p:nvPr/>
          </p:nvSpPr>
          <p:spPr>
            <a:xfrm>
              <a:off x="1444991" y="1628801"/>
              <a:ext cx="7053115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  Контроллер  </a:t>
              </a:r>
              <a:r>
                <a:rPr lang="en-US" sz="2800" i="0" kern="1200" spc="300" dirty="0" err="1" smtClean="0">
                  <a:solidFill>
                    <a:srgbClr val="0069AA"/>
                  </a:solidFill>
                </a:rPr>
                <a:t>Segnetics</a:t>
              </a:r>
              <a:endParaRPr lang="ru-RU" sz="2800" i="0" kern="1200" spc="300" baseline="0" dirty="0">
                <a:solidFill>
                  <a:srgbClr val="0069AA"/>
                </a:solidFill>
              </a:endParaRPr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623533" y="2647736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effectRef>
            <a:fontRef idx="minor">
              <a:schemeClr val="lt1"/>
            </a:fontRef>
          </p:style>
          <p:txBody>
            <a:bodyPr spcFirstLastPara="0" vert="horz" wrap="square" lIns="20321" tIns="418039" rIns="20320" bIns="41804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1444991" y="2647743"/>
              <a:ext cx="7053115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  Для  систем  любых  мощностей</a:t>
              </a:r>
              <a:endParaRPr lang="ru-RU" sz="28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623533" y="3666611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1444991" y="3666638"/>
              <a:ext cx="7053115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  Совместимость  с  сетью  M</a:t>
              </a:r>
              <a:r>
                <a:rPr lang="en-US" sz="2800" i="0" kern="1200" spc="300" dirty="0" err="1" smtClean="0">
                  <a:solidFill>
                    <a:srgbClr val="0069AA"/>
                  </a:solidFill>
                </a:rPr>
                <a:t>odbus</a:t>
              </a:r>
              <a:endParaRPr lang="ru-RU" sz="28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623533" y="4596914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23" name="Полилиния 22"/>
            <p:cNvSpPr/>
            <p:nvPr/>
          </p:nvSpPr>
          <p:spPr>
            <a:xfrm>
              <a:off x="1444991" y="4581128"/>
              <a:ext cx="7053115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  Система  «от  жадности»</a:t>
              </a:r>
              <a:endParaRPr lang="ru-RU" sz="2800" i="0" kern="1200" spc="300" dirty="0">
                <a:solidFill>
                  <a:srgbClr val="0069AA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4"/>
          <p:cNvGrpSpPr/>
          <p:nvPr/>
        </p:nvGrpSpPr>
        <p:grpSpPr>
          <a:xfrm>
            <a:off x="-289049" y="1556792"/>
            <a:ext cx="9613577" cy="3240360"/>
            <a:chOff x="-289017" y="2928934"/>
            <a:chExt cx="9433049" cy="1857388"/>
          </a:xfrm>
        </p:grpSpPr>
        <p:grpSp>
          <p:nvGrpSpPr>
            <p:cNvPr id="3" name="Группа 25"/>
            <p:cNvGrpSpPr/>
            <p:nvPr/>
          </p:nvGrpSpPr>
          <p:grpSpPr>
            <a:xfrm>
              <a:off x="-289017" y="2928934"/>
              <a:ext cx="9433049" cy="1857388"/>
              <a:chOff x="-4062698" y="2451609"/>
              <a:chExt cx="8202650" cy="1444635"/>
            </a:xfrm>
          </p:grpSpPr>
          <p:sp>
            <p:nvSpPr>
              <p:cNvPr id="27" name="Параллелограмм 26"/>
              <p:cNvSpPr/>
              <p:nvPr/>
            </p:nvSpPr>
            <p:spPr>
              <a:xfrm>
                <a:off x="-4062698" y="2451609"/>
                <a:ext cx="8202650" cy="1222383"/>
              </a:xfrm>
              <a:prstGeom prst="parallelogram">
                <a:avLst>
                  <a:gd name="adj" fmla="val 42637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Параллелограмм 27"/>
              <p:cNvSpPr/>
              <p:nvPr/>
            </p:nvSpPr>
            <p:spPr>
              <a:xfrm>
                <a:off x="3301456" y="2451609"/>
                <a:ext cx="745149" cy="1444635"/>
              </a:xfrm>
              <a:prstGeom prst="parallelogram">
                <a:avLst>
                  <a:gd name="adj" fmla="val 8767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4" name="Параллелограмм 43"/>
            <p:cNvSpPr/>
            <p:nvPr/>
          </p:nvSpPr>
          <p:spPr>
            <a:xfrm>
              <a:off x="7929920" y="2928934"/>
              <a:ext cx="856922" cy="1857388"/>
            </a:xfrm>
            <a:prstGeom prst="parallelogram">
              <a:avLst>
                <a:gd name="adj" fmla="val 8767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одзаголовок 2"/>
          <p:cNvSpPr txBox="1">
            <a:spLocks/>
          </p:cNvSpPr>
          <p:nvPr/>
        </p:nvSpPr>
        <p:spPr>
          <a:xfrm>
            <a:off x="4214810" y="1728167"/>
            <a:ext cx="4608513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endParaRPr kumimoji="0" lang="ru-RU" sz="36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1259632" y="1700808"/>
            <a:ext cx="6696744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800" b="1" spc="200" noProof="0" dirty="0" smtClean="0">
                <a:solidFill>
                  <a:srgbClr val="0069AA"/>
                </a:solidFill>
              </a:rPr>
              <a:t>Щиты автоматики </a:t>
            </a:r>
            <a:r>
              <a:rPr lang="ru-RU" sz="4000" b="1" spc="200" noProof="0" dirty="0" smtClean="0">
                <a:solidFill>
                  <a:srgbClr val="0069AA"/>
                </a:solidFill>
              </a:rPr>
              <a:t>вентиляционных систем          </a:t>
            </a:r>
            <a:r>
              <a:rPr lang="ru-RU" sz="6000" b="1" spc="200" noProof="0" dirty="0" smtClean="0">
                <a:solidFill>
                  <a:srgbClr val="0069AA"/>
                </a:solidFill>
              </a:rPr>
              <a:t>СЕРИЯ «</a:t>
            </a:r>
            <a:r>
              <a:rPr lang="en-US" sz="6000" b="1" spc="200" noProof="0" dirty="0" smtClean="0">
                <a:solidFill>
                  <a:srgbClr val="0069AA"/>
                </a:solidFill>
              </a:rPr>
              <a:t>E</a:t>
            </a:r>
            <a:r>
              <a:rPr lang="ru-RU" sz="6000" b="1" spc="200" noProof="0" dirty="0" smtClean="0">
                <a:solidFill>
                  <a:srgbClr val="0069AA"/>
                </a:solidFill>
              </a:rPr>
              <a:t>»</a:t>
            </a:r>
            <a:endParaRPr kumimoji="0" lang="ru-RU" sz="4800" b="1" i="0" u="none" strike="noStrike" kern="1200" cap="none" spc="200" normalizeH="0" noProof="0" dirty="0" smtClean="0">
              <a:ln>
                <a:noFill/>
              </a:ln>
              <a:solidFill>
                <a:srgbClr val="0069A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4" name="Группа 37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9" name="Параллелограмм 38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араллелограмм 39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араллелограмм 40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2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779912" y="4653136"/>
            <a:ext cx="42675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>
                <a:solidFill>
                  <a:srgbClr val="0069AA"/>
                </a:solidFill>
              </a:rPr>
              <a:t>экономное решение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7" name="Параллелограмм 6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араллелограмм 7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араллелограмм 8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pic>
        <p:nvPicPr>
          <p:cNvPr id="16" name="Рисунок 15" descr="Щит Серия Е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97379"/>
            <a:ext cx="9144000" cy="5174826"/>
          </a:xfrm>
          <a:prstGeom prst="rect">
            <a:avLst/>
          </a:prstGeom>
        </p:spPr>
      </p:pic>
      <p:sp>
        <p:nvSpPr>
          <p:cNvPr id="11" name="Параллелограмм 10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11560" y="260648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СЕРИЯ “Е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” – </a:t>
            </a: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ЭКОНОМНОЕ РЕШЕНИЕ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12" name="Параллелограмм 11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араллелограмм 12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араллелограмм 13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11560" y="260648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СЕРИЯ “Е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” – </a:t>
            </a: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ЭКОНОМНОЕ РЕШЕНИЕ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650663" y="1344273"/>
            <a:ext cx="7851076" cy="4749022"/>
            <a:chOff x="650663" y="1344273"/>
            <a:chExt cx="7851076" cy="4749022"/>
          </a:xfrm>
        </p:grpSpPr>
        <p:sp>
          <p:nvSpPr>
            <p:cNvPr id="11" name="Полилиния 10"/>
            <p:cNvSpPr/>
            <p:nvPr/>
          </p:nvSpPr>
          <p:spPr>
            <a:xfrm>
              <a:off x="650663" y="1344273"/>
              <a:ext cx="907152" cy="1295932"/>
            </a:xfrm>
            <a:custGeom>
              <a:avLst/>
              <a:gdLst>
                <a:gd name="connsiteX0" fmla="*/ 0 w 1295932"/>
                <a:gd name="connsiteY0" fmla="*/ 0 h 907152"/>
                <a:gd name="connsiteX1" fmla="*/ 842356 w 1295932"/>
                <a:gd name="connsiteY1" fmla="*/ 0 h 907152"/>
                <a:gd name="connsiteX2" fmla="*/ 1295932 w 1295932"/>
                <a:gd name="connsiteY2" fmla="*/ 453576 h 907152"/>
                <a:gd name="connsiteX3" fmla="*/ 842356 w 1295932"/>
                <a:gd name="connsiteY3" fmla="*/ 907152 h 907152"/>
                <a:gd name="connsiteX4" fmla="*/ 0 w 1295932"/>
                <a:gd name="connsiteY4" fmla="*/ 907152 h 907152"/>
                <a:gd name="connsiteX5" fmla="*/ 453576 w 1295932"/>
                <a:gd name="connsiteY5" fmla="*/ 453576 h 907152"/>
                <a:gd name="connsiteX6" fmla="*/ 0 w 1295932"/>
                <a:gd name="connsiteY6" fmla="*/ 0 h 90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95932" h="907152">
                  <a:moveTo>
                    <a:pt x="1295932" y="0"/>
                  </a:moveTo>
                  <a:lnTo>
                    <a:pt x="1295932" y="589649"/>
                  </a:lnTo>
                  <a:lnTo>
                    <a:pt x="647966" y="907152"/>
                  </a:lnTo>
                  <a:lnTo>
                    <a:pt x="0" y="589649"/>
                  </a:lnTo>
                  <a:lnTo>
                    <a:pt x="0" y="0"/>
                  </a:lnTo>
                  <a:lnTo>
                    <a:pt x="647966" y="317503"/>
                  </a:lnTo>
                  <a:lnTo>
                    <a:pt x="1295932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75" tIns="469451" rIns="15875" bIns="469451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500" kern="1200" dirty="0"/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1550931" y="1353595"/>
              <a:ext cx="6950808" cy="823715"/>
            </a:xfrm>
            <a:custGeom>
              <a:avLst/>
              <a:gdLst>
                <a:gd name="connsiteX0" fmla="*/ 137288 w 823714"/>
                <a:gd name="connsiteY0" fmla="*/ 0 h 6950807"/>
                <a:gd name="connsiteX1" fmla="*/ 686426 w 823714"/>
                <a:gd name="connsiteY1" fmla="*/ 0 h 6950807"/>
                <a:gd name="connsiteX2" fmla="*/ 783503 w 823714"/>
                <a:gd name="connsiteY2" fmla="*/ 40211 h 6950807"/>
                <a:gd name="connsiteX3" fmla="*/ 823714 w 823714"/>
                <a:gd name="connsiteY3" fmla="*/ 137288 h 6950807"/>
                <a:gd name="connsiteX4" fmla="*/ 823714 w 823714"/>
                <a:gd name="connsiteY4" fmla="*/ 6950807 h 6950807"/>
                <a:gd name="connsiteX5" fmla="*/ 823714 w 823714"/>
                <a:gd name="connsiteY5" fmla="*/ 6950807 h 6950807"/>
                <a:gd name="connsiteX6" fmla="*/ 823714 w 823714"/>
                <a:gd name="connsiteY6" fmla="*/ 6950807 h 6950807"/>
                <a:gd name="connsiteX7" fmla="*/ 0 w 823714"/>
                <a:gd name="connsiteY7" fmla="*/ 6950807 h 6950807"/>
                <a:gd name="connsiteX8" fmla="*/ 0 w 823714"/>
                <a:gd name="connsiteY8" fmla="*/ 6950807 h 6950807"/>
                <a:gd name="connsiteX9" fmla="*/ 0 w 823714"/>
                <a:gd name="connsiteY9" fmla="*/ 6950807 h 6950807"/>
                <a:gd name="connsiteX10" fmla="*/ 0 w 823714"/>
                <a:gd name="connsiteY10" fmla="*/ 137288 h 6950807"/>
                <a:gd name="connsiteX11" fmla="*/ 40211 w 823714"/>
                <a:gd name="connsiteY11" fmla="*/ 40211 h 6950807"/>
                <a:gd name="connsiteX12" fmla="*/ 137288 w 823714"/>
                <a:gd name="connsiteY12" fmla="*/ 0 h 6950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23714" h="6950807">
                  <a:moveTo>
                    <a:pt x="823714" y="1158490"/>
                  </a:moveTo>
                  <a:lnTo>
                    <a:pt x="823714" y="5792317"/>
                  </a:lnTo>
                  <a:cubicBezTo>
                    <a:pt x="823714" y="6099566"/>
                    <a:pt x="822000" y="6394234"/>
                    <a:pt x="818949" y="6611488"/>
                  </a:cubicBezTo>
                  <a:cubicBezTo>
                    <a:pt x="815898" y="6828742"/>
                    <a:pt x="811759" y="6950803"/>
                    <a:pt x="807444" y="6950803"/>
                  </a:cubicBezTo>
                  <a:lnTo>
                    <a:pt x="0" y="6950803"/>
                  </a:lnTo>
                  <a:lnTo>
                    <a:pt x="0" y="6950803"/>
                  </a:lnTo>
                  <a:lnTo>
                    <a:pt x="0" y="695080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807444" y="4"/>
                  </a:lnTo>
                  <a:cubicBezTo>
                    <a:pt x="811759" y="4"/>
                    <a:pt x="815898" y="122057"/>
                    <a:pt x="818949" y="339319"/>
                  </a:cubicBezTo>
                  <a:cubicBezTo>
                    <a:pt x="822000" y="556582"/>
                    <a:pt x="823714" y="851241"/>
                    <a:pt x="823714" y="1158490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7990" rIns="57990" bIns="57991" numCol="1" spcCol="1270" anchor="ctr" anchorCtr="0">
              <a:noAutofit/>
            </a:bodyPr>
            <a:lstStyle/>
            <a:p>
              <a:pPr marL="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Панель управления с пультом управления</a:t>
              </a:r>
              <a:endParaRPr lang="ru-RU" sz="2800" i="0" kern="1200" spc="300" baseline="0" dirty="0">
                <a:solidFill>
                  <a:srgbClr val="0069AA"/>
                </a:solidFill>
              </a:endParaRPr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650663" y="2527090"/>
              <a:ext cx="907152" cy="1295932"/>
            </a:xfrm>
            <a:custGeom>
              <a:avLst/>
              <a:gdLst>
                <a:gd name="connsiteX0" fmla="*/ 0 w 1295932"/>
                <a:gd name="connsiteY0" fmla="*/ 0 h 907152"/>
                <a:gd name="connsiteX1" fmla="*/ 842356 w 1295932"/>
                <a:gd name="connsiteY1" fmla="*/ 0 h 907152"/>
                <a:gd name="connsiteX2" fmla="*/ 1295932 w 1295932"/>
                <a:gd name="connsiteY2" fmla="*/ 453576 h 907152"/>
                <a:gd name="connsiteX3" fmla="*/ 842356 w 1295932"/>
                <a:gd name="connsiteY3" fmla="*/ 907152 h 907152"/>
                <a:gd name="connsiteX4" fmla="*/ 0 w 1295932"/>
                <a:gd name="connsiteY4" fmla="*/ 907152 h 907152"/>
                <a:gd name="connsiteX5" fmla="*/ 453576 w 1295932"/>
                <a:gd name="connsiteY5" fmla="*/ 453576 h 907152"/>
                <a:gd name="connsiteX6" fmla="*/ 0 w 1295932"/>
                <a:gd name="connsiteY6" fmla="*/ 0 h 90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95932" h="907152">
                  <a:moveTo>
                    <a:pt x="1295932" y="0"/>
                  </a:moveTo>
                  <a:lnTo>
                    <a:pt x="1295932" y="589649"/>
                  </a:lnTo>
                  <a:lnTo>
                    <a:pt x="647966" y="907152"/>
                  </a:lnTo>
                  <a:lnTo>
                    <a:pt x="0" y="589649"/>
                  </a:lnTo>
                  <a:lnTo>
                    <a:pt x="0" y="0"/>
                  </a:lnTo>
                  <a:lnTo>
                    <a:pt x="647966" y="317503"/>
                  </a:lnTo>
                  <a:lnTo>
                    <a:pt x="1295932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effectRef>
            <a:fontRef idx="minor">
              <a:schemeClr val="lt1"/>
            </a:fontRef>
          </p:style>
          <p:txBody>
            <a:bodyPr spcFirstLastPara="0" vert="horz" wrap="square" lIns="20320" tIns="473896" rIns="20320" bIns="473896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1550931" y="2527098"/>
              <a:ext cx="6950807" cy="842355"/>
            </a:xfrm>
            <a:custGeom>
              <a:avLst/>
              <a:gdLst>
                <a:gd name="connsiteX0" fmla="*/ 140395 w 842355"/>
                <a:gd name="connsiteY0" fmla="*/ 0 h 6950807"/>
                <a:gd name="connsiteX1" fmla="*/ 701960 w 842355"/>
                <a:gd name="connsiteY1" fmla="*/ 0 h 6950807"/>
                <a:gd name="connsiteX2" fmla="*/ 801234 w 842355"/>
                <a:gd name="connsiteY2" fmla="*/ 41121 h 6950807"/>
                <a:gd name="connsiteX3" fmla="*/ 842355 w 842355"/>
                <a:gd name="connsiteY3" fmla="*/ 140395 h 6950807"/>
                <a:gd name="connsiteX4" fmla="*/ 842355 w 842355"/>
                <a:gd name="connsiteY4" fmla="*/ 6950807 h 6950807"/>
                <a:gd name="connsiteX5" fmla="*/ 842355 w 842355"/>
                <a:gd name="connsiteY5" fmla="*/ 6950807 h 6950807"/>
                <a:gd name="connsiteX6" fmla="*/ 842355 w 842355"/>
                <a:gd name="connsiteY6" fmla="*/ 6950807 h 6950807"/>
                <a:gd name="connsiteX7" fmla="*/ 0 w 842355"/>
                <a:gd name="connsiteY7" fmla="*/ 6950807 h 6950807"/>
                <a:gd name="connsiteX8" fmla="*/ 0 w 842355"/>
                <a:gd name="connsiteY8" fmla="*/ 6950807 h 6950807"/>
                <a:gd name="connsiteX9" fmla="*/ 0 w 842355"/>
                <a:gd name="connsiteY9" fmla="*/ 6950807 h 6950807"/>
                <a:gd name="connsiteX10" fmla="*/ 0 w 842355"/>
                <a:gd name="connsiteY10" fmla="*/ 140395 h 6950807"/>
                <a:gd name="connsiteX11" fmla="*/ 41121 w 842355"/>
                <a:gd name="connsiteY11" fmla="*/ 41121 h 6950807"/>
                <a:gd name="connsiteX12" fmla="*/ 140395 w 842355"/>
                <a:gd name="connsiteY12" fmla="*/ 0 h 6950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355" h="6950807">
                  <a:moveTo>
                    <a:pt x="842355" y="1158491"/>
                  </a:moveTo>
                  <a:lnTo>
                    <a:pt x="842355" y="5792316"/>
                  </a:lnTo>
                  <a:cubicBezTo>
                    <a:pt x="842355" y="6099565"/>
                    <a:pt x="840562" y="6394231"/>
                    <a:pt x="837372" y="6611488"/>
                  </a:cubicBezTo>
                  <a:cubicBezTo>
                    <a:pt x="834181" y="6828745"/>
                    <a:pt x="829853" y="6950803"/>
                    <a:pt x="825341" y="6950803"/>
                  </a:cubicBezTo>
                  <a:lnTo>
                    <a:pt x="0" y="6950803"/>
                  </a:lnTo>
                  <a:lnTo>
                    <a:pt x="0" y="6950803"/>
                  </a:lnTo>
                  <a:lnTo>
                    <a:pt x="0" y="695080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825341" y="4"/>
                  </a:lnTo>
                  <a:cubicBezTo>
                    <a:pt x="829853" y="4"/>
                    <a:pt x="834181" y="122062"/>
                    <a:pt x="837372" y="339319"/>
                  </a:cubicBezTo>
                  <a:cubicBezTo>
                    <a:pt x="840562" y="556576"/>
                    <a:pt x="842355" y="851242"/>
                    <a:pt x="842355" y="1158491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58900" rIns="58900" bIns="58900" numCol="1" spcCol="1270" anchor="ctr" anchorCtr="0">
              <a:noAutofit/>
            </a:bodyPr>
            <a:lstStyle/>
            <a:p>
              <a:pPr marL="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Управляет системами мощностью до 10000 м</a:t>
              </a:r>
              <a:r>
                <a:rPr lang="ru-RU" sz="2800" i="0" kern="1200" spc="300" baseline="30000" dirty="0" smtClean="0">
                  <a:solidFill>
                    <a:srgbClr val="0069AA"/>
                  </a:solidFill>
                </a:rPr>
                <a:t>3</a:t>
              </a:r>
              <a:r>
                <a:rPr lang="ru-RU" sz="2800" i="0" kern="1200" spc="300" dirty="0" smtClean="0">
                  <a:solidFill>
                    <a:srgbClr val="0069AA"/>
                  </a:solidFill>
                </a:rPr>
                <a:t>/ч</a:t>
              </a:r>
              <a:endParaRPr lang="ru-RU" sz="28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20" name="Полилиния 19"/>
            <p:cNvSpPr/>
            <p:nvPr/>
          </p:nvSpPr>
          <p:spPr>
            <a:xfrm>
              <a:off x="650663" y="3712123"/>
              <a:ext cx="907152" cy="1295932"/>
            </a:xfrm>
            <a:custGeom>
              <a:avLst/>
              <a:gdLst>
                <a:gd name="connsiteX0" fmla="*/ 0 w 1295932"/>
                <a:gd name="connsiteY0" fmla="*/ 0 h 907152"/>
                <a:gd name="connsiteX1" fmla="*/ 842356 w 1295932"/>
                <a:gd name="connsiteY1" fmla="*/ 0 h 907152"/>
                <a:gd name="connsiteX2" fmla="*/ 1295932 w 1295932"/>
                <a:gd name="connsiteY2" fmla="*/ 453576 h 907152"/>
                <a:gd name="connsiteX3" fmla="*/ 842356 w 1295932"/>
                <a:gd name="connsiteY3" fmla="*/ 907152 h 907152"/>
                <a:gd name="connsiteX4" fmla="*/ 0 w 1295932"/>
                <a:gd name="connsiteY4" fmla="*/ 907152 h 907152"/>
                <a:gd name="connsiteX5" fmla="*/ 453576 w 1295932"/>
                <a:gd name="connsiteY5" fmla="*/ 453576 h 907152"/>
                <a:gd name="connsiteX6" fmla="*/ 0 w 1295932"/>
                <a:gd name="connsiteY6" fmla="*/ 0 h 90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95932" h="907152">
                  <a:moveTo>
                    <a:pt x="1295932" y="0"/>
                  </a:moveTo>
                  <a:lnTo>
                    <a:pt x="1295932" y="589649"/>
                  </a:lnTo>
                  <a:lnTo>
                    <a:pt x="647966" y="907152"/>
                  </a:lnTo>
                  <a:lnTo>
                    <a:pt x="0" y="589649"/>
                  </a:lnTo>
                  <a:lnTo>
                    <a:pt x="0" y="0"/>
                  </a:lnTo>
                  <a:lnTo>
                    <a:pt x="647966" y="317503"/>
                  </a:lnTo>
                  <a:lnTo>
                    <a:pt x="1295932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75" tIns="469451" rIns="15875" bIns="469451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500" kern="1200" dirty="0"/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1550931" y="3682923"/>
              <a:ext cx="6950807" cy="842355"/>
            </a:xfrm>
            <a:custGeom>
              <a:avLst/>
              <a:gdLst>
                <a:gd name="connsiteX0" fmla="*/ 140395 w 842355"/>
                <a:gd name="connsiteY0" fmla="*/ 0 h 6950807"/>
                <a:gd name="connsiteX1" fmla="*/ 701960 w 842355"/>
                <a:gd name="connsiteY1" fmla="*/ 0 h 6950807"/>
                <a:gd name="connsiteX2" fmla="*/ 801234 w 842355"/>
                <a:gd name="connsiteY2" fmla="*/ 41121 h 6950807"/>
                <a:gd name="connsiteX3" fmla="*/ 842355 w 842355"/>
                <a:gd name="connsiteY3" fmla="*/ 140395 h 6950807"/>
                <a:gd name="connsiteX4" fmla="*/ 842355 w 842355"/>
                <a:gd name="connsiteY4" fmla="*/ 6950807 h 6950807"/>
                <a:gd name="connsiteX5" fmla="*/ 842355 w 842355"/>
                <a:gd name="connsiteY5" fmla="*/ 6950807 h 6950807"/>
                <a:gd name="connsiteX6" fmla="*/ 842355 w 842355"/>
                <a:gd name="connsiteY6" fmla="*/ 6950807 h 6950807"/>
                <a:gd name="connsiteX7" fmla="*/ 0 w 842355"/>
                <a:gd name="connsiteY7" fmla="*/ 6950807 h 6950807"/>
                <a:gd name="connsiteX8" fmla="*/ 0 w 842355"/>
                <a:gd name="connsiteY8" fmla="*/ 6950807 h 6950807"/>
                <a:gd name="connsiteX9" fmla="*/ 0 w 842355"/>
                <a:gd name="connsiteY9" fmla="*/ 6950807 h 6950807"/>
                <a:gd name="connsiteX10" fmla="*/ 0 w 842355"/>
                <a:gd name="connsiteY10" fmla="*/ 140395 h 6950807"/>
                <a:gd name="connsiteX11" fmla="*/ 41121 w 842355"/>
                <a:gd name="connsiteY11" fmla="*/ 41121 h 6950807"/>
                <a:gd name="connsiteX12" fmla="*/ 140395 w 842355"/>
                <a:gd name="connsiteY12" fmla="*/ 0 h 6950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355" h="6950807">
                  <a:moveTo>
                    <a:pt x="842355" y="1158491"/>
                  </a:moveTo>
                  <a:lnTo>
                    <a:pt x="842355" y="5792316"/>
                  </a:lnTo>
                  <a:cubicBezTo>
                    <a:pt x="842355" y="6099565"/>
                    <a:pt x="840562" y="6394231"/>
                    <a:pt x="837372" y="6611488"/>
                  </a:cubicBezTo>
                  <a:cubicBezTo>
                    <a:pt x="834181" y="6828745"/>
                    <a:pt x="829853" y="6950803"/>
                    <a:pt x="825341" y="6950803"/>
                  </a:cubicBezTo>
                  <a:lnTo>
                    <a:pt x="0" y="6950803"/>
                  </a:lnTo>
                  <a:lnTo>
                    <a:pt x="0" y="6950803"/>
                  </a:lnTo>
                  <a:lnTo>
                    <a:pt x="0" y="695080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825341" y="4"/>
                  </a:lnTo>
                  <a:cubicBezTo>
                    <a:pt x="829853" y="4"/>
                    <a:pt x="834181" y="122062"/>
                    <a:pt x="837372" y="339319"/>
                  </a:cubicBezTo>
                  <a:cubicBezTo>
                    <a:pt x="840562" y="556576"/>
                    <a:pt x="842355" y="851242"/>
                    <a:pt x="842355" y="1158491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58900" rIns="58900" bIns="58900" numCol="1" spcCol="1270" anchor="ctr" anchorCtr="0">
              <a:noAutofit/>
            </a:bodyPr>
            <a:lstStyle/>
            <a:p>
              <a:pPr marL="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Экономия бюджета на автоматику от 20% до 50%</a:t>
              </a:r>
              <a:endParaRPr lang="ru-RU" sz="28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650663" y="4797363"/>
              <a:ext cx="907152" cy="1295932"/>
            </a:xfrm>
            <a:custGeom>
              <a:avLst/>
              <a:gdLst>
                <a:gd name="connsiteX0" fmla="*/ 0 w 1295932"/>
                <a:gd name="connsiteY0" fmla="*/ 0 h 907152"/>
                <a:gd name="connsiteX1" fmla="*/ 842356 w 1295932"/>
                <a:gd name="connsiteY1" fmla="*/ 0 h 907152"/>
                <a:gd name="connsiteX2" fmla="*/ 1295932 w 1295932"/>
                <a:gd name="connsiteY2" fmla="*/ 453576 h 907152"/>
                <a:gd name="connsiteX3" fmla="*/ 842356 w 1295932"/>
                <a:gd name="connsiteY3" fmla="*/ 907152 h 907152"/>
                <a:gd name="connsiteX4" fmla="*/ 0 w 1295932"/>
                <a:gd name="connsiteY4" fmla="*/ 907152 h 907152"/>
                <a:gd name="connsiteX5" fmla="*/ 453576 w 1295932"/>
                <a:gd name="connsiteY5" fmla="*/ 453576 h 907152"/>
                <a:gd name="connsiteX6" fmla="*/ 0 w 1295932"/>
                <a:gd name="connsiteY6" fmla="*/ 0 h 90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95932" h="907152">
                  <a:moveTo>
                    <a:pt x="1295932" y="0"/>
                  </a:moveTo>
                  <a:lnTo>
                    <a:pt x="1295932" y="589649"/>
                  </a:lnTo>
                  <a:lnTo>
                    <a:pt x="647966" y="907152"/>
                  </a:lnTo>
                  <a:lnTo>
                    <a:pt x="0" y="589649"/>
                  </a:lnTo>
                  <a:lnTo>
                    <a:pt x="0" y="0"/>
                  </a:lnTo>
                  <a:lnTo>
                    <a:pt x="647966" y="317503"/>
                  </a:lnTo>
                  <a:lnTo>
                    <a:pt x="1295932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75" tIns="469451" rIns="15875" bIns="469451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500" kern="1200" dirty="0"/>
            </a:p>
          </p:txBody>
        </p:sp>
        <p:sp>
          <p:nvSpPr>
            <p:cNvPr id="23" name="Полилиния 22"/>
            <p:cNvSpPr/>
            <p:nvPr/>
          </p:nvSpPr>
          <p:spPr>
            <a:xfrm>
              <a:off x="1550931" y="4778140"/>
              <a:ext cx="6950807" cy="842355"/>
            </a:xfrm>
            <a:custGeom>
              <a:avLst/>
              <a:gdLst>
                <a:gd name="connsiteX0" fmla="*/ 140395 w 842355"/>
                <a:gd name="connsiteY0" fmla="*/ 0 h 6950807"/>
                <a:gd name="connsiteX1" fmla="*/ 701960 w 842355"/>
                <a:gd name="connsiteY1" fmla="*/ 0 h 6950807"/>
                <a:gd name="connsiteX2" fmla="*/ 801234 w 842355"/>
                <a:gd name="connsiteY2" fmla="*/ 41121 h 6950807"/>
                <a:gd name="connsiteX3" fmla="*/ 842355 w 842355"/>
                <a:gd name="connsiteY3" fmla="*/ 140395 h 6950807"/>
                <a:gd name="connsiteX4" fmla="*/ 842355 w 842355"/>
                <a:gd name="connsiteY4" fmla="*/ 6950807 h 6950807"/>
                <a:gd name="connsiteX5" fmla="*/ 842355 w 842355"/>
                <a:gd name="connsiteY5" fmla="*/ 6950807 h 6950807"/>
                <a:gd name="connsiteX6" fmla="*/ 842355 w 842355"/>
                <a:gd name="connsiteY6" fmla="*/ 6950807 h 6950807"/>
                <a:gd name="connsiteX7" fmla="*/ 0 w 842355"/>
                <a:gd name="connsiteY7" fmla="*/ 6950807 h 6950807"/>
                <a:gd name="connsiteX8" fmla="*/ 0 w 842355"/>
                <a:gd name="connsiteY8" fmla="*/ 6950807 h 6950807"/>
                <a:gd name="connsiteX9" fmla="*/ 0 w 842355"/>
                <a:gd name="connsiteY9" fmla="*/ 6950807 h 6950807"/>
                <a:gd name="connsiteX10" fmla="*/ 0 w 842355"/>
                <a:gd name="connsiteY10" fmla="*/ 140395 h 6950807"/>
                <a:gd name="connsiteX11" fmla="*/ 41121 w 842355"/>
                <a:gd name="connsiteY11" fmla="*/ 41121 h 6950807"/>
                <a:gd name="connsiteX12" fmla="*/ 140395 w 842355"/>
                <a:gd name="connsiteY12" fmla="*/ 0 h 6950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355" h="6950807">
                  <a:moveTo>
                    <a:pt x="842355" y="1158491"/>
                  </a:moveTo>
                  <a:lnTo>
                    <a:pt x="842355" y="5792316"/>
                  </a:lnTo>
                  <a:cubicBezTo>
                    <a:pt x="842355" y="6099565"/>
                    <a:pt x="840562" y="6394231"/>
                    <a:pt x="837372" y="6611488"/>
                  </a:cubicBezTo>
                  <a:cubicBezTo>
                    <a:pt x="834181" y="6828745"/>
                    <a:pt x="829853" y="6950803"/>
                    <a:pt x="825341" y="6950803"/>
                  </a:cubicBezTo>
                  <a:lnTo>
                    <a:pt x="0" y="6950803"/>
                  </a:lnTo>
                  <a:lnTo>
                    <a:pt x="0" y="6950803"/>
                  </a:lnTo>
                  <a:lnTo>
                    <a:pt x="0" y="695080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825341" y="4"/>
                  </a:lnTo>
                  <a:cubicBezTo>
                    <a:pt x="829853" y="4"/>
                    <a:pt x="834181" y="122062"/>
                    <a:pt x="837372" y="339319"/>
                  </a:cubicBezTo>
                  <a:cubicBezTo>
                    <a:pt x="840562" y="556576"/>
                    <a:pt x="842355" y="851242"/>
                    <a:pt x="842355" y="1158491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58900" rIns="58900" bIns="58900" numCol="1" spcCol="1270" anchor="ctr" anchorCtr="0">
              <a:noAutofit/>
            </a:bodyPr>
            <a:lstStyle/>
            <a:p>
              <a:pPr marL="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800" i="0" kern="1200" spc="300" dirty="0" smtClean="0">
                  <a:solidFill>
                    <a:srgbClr val="0069AA"/>
                  </a:solidFill>
                </a:rPr>
                <a:t>Оптимальное решение для 85% задач </a:t>
              </a:r>
              <a:r>
                <a:rPr lang="ru-RU" sz="2800" i="0" kern="1200" spc="300" dirty="0" smtClean="0">
                  <a:solidFill>
                    <a:schemeClr val="bg1">
                      <a:lumMod val="50000"/>
                    </a:schemeClr>
                  </a:solidFill>
                </a:rPr>
                <a:t>(</a:t>
              </a:r>
              <a:r>
                <a:rPr lang="ru-RU" sz="2800" i="1" kern="1200" spc="300" dirty="0" smtClean="0">
                  <a:solidFill>
                    <a:schemeClr val="bg1">
                      <a:lumMod val="50000"/>
                    </a:schemeClr>
                  </a:solidFill>
                </a:rPr>
                <a:t>статистика </a:t>
              </a:r>
              <a:r>
                <a:rPr lang="en-US" sz="2800" i="1" kern="1200" spc="300" dirty="0" err="1" smtClean="0">
                  <a:solidFill>
                    <a:schemeClr val="bg1">
                      <a:lumMod val="50000"/>
                    </a:schemeClr>
                  </a:solidFill>
                </a:rPr>
                <a:t>Atmic</a:t>
              </a:r>
              <a:r>
                <a:rPr lang="ru-RU" sz="2800" i="0" kern="1200" spc="300" dirty="0" smtClean="0">
                  <a:solidFill>
                    <a:schemeClr val="bg1">
                      <a:lumMod val="50000"/>
                    </a:schemeClr>
                  </a:solidFill>
                </a:rPr>
                <a:t>)</a:t>
              </a:r>
              <a:endParaRPr lang="ru-RU" sz="2800" i="0" kern="1200" spc="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араллелограмм 8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85720" y="334012"/>
            <a:ext cx="8462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ЩИТЫ АВТОМАТИКИ СЕРИИ «А», СЕРИИ «Е»</a:t>
            </a:r>
            <a:endParaRPr kumimoji="0" lang="ru-RU" sz="28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0" y="1142984"/>
          <a:ext cx="4429156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араллелограмм 12"/>
          <p:cNvSpPr/>
          <p:nvPr/>
        </p:nvSpPr>
        <p:spPr>
          <a:xfrm>
            <a:off x="285719" y="5357826"/>
            <a:ext cx="3929091" cy="714380"/>
          </a:xfrm>
          <a:prstGeom prst="parallelogram">
            <a:avLst>
              <a:gd name="adj" fmla="val 42637"/>
            </a:avLst>
          </a:prstGeom>
          <a:gradFill flip="none" rotWithShape="1">
            <a:gsLst>
              <a:gs pos="0">
                <a:srgbClr val="0069AA">
                  <a:shade val="30000"/>
                  <a:satMod val="115000"/>
                </a:srgbClr>
              </a:gs>
              <a:gs pos="50000">
                <a:srgbClr val="0069AA">
                  <a:shade val="67500"/>
                  <a:satMod val="115000"/>
                </a:srgbClr>
              </a:gs>
              <a:gs pos="100000">
                <a:srgbClr val="0069A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357159" y="5357826"/>
            <a:ext cx="3786214" cy="642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2000" b="1" i="0" u="none" strike="noStrike" kern="1200" cap="none" spc="20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МАКСИМАЛЬНАЯ ФУНКЦИОНАЛЬНОСТЬ</a:t>
            </a:r>
          </a:p>
        </p:txBody>
      </p:sp>
      <p:graphicFrame>
        <p:nvGraphicFramePr>
          <p:cNvPr id="17" name="Диаграмма 16"/>
          <p:cNvGraphicFramePr/>
          <p:nvPr/>
        </p:nvGraphicFramePr>
        <p:xfrm>
          <a:off x="4071934" y="1142984"/>
          <a:ext cx="4857752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Параллелограмм 17"/>
          <p:cNvSpPr/>
          <p:nvPr/>
        </p:nvSpPr>
        <p:spPr>
          <a:xfrm>
            <a:off x="4643439" y="5357826"/>
            <a:ext cx="4071966" cy="714380"/>
          </a:xfrm>
          <a:prstGeom prst="parallelogram">
            <a:avLst>
              <a:gd name="adj" fmla="val 42637"/>
            </a:avLst>
          </a:prstGeom>
          <a:gradFill flip="none" rotWithShape="1">
            <a:gsLst>
              <a:gs pos="0">
                <a:srgbClr val="0069AA">
                  <a:shade val="30000"/>
                  <a:satMod val="115000"/>
                </a:srgbClr>
              </a:gs>
              <a:gs pos="50000">
                <a:srgbClr val="0069AA">
                  <a:shade val="67500"/>
                  <a:satMod val="115000"/>
                </a:srgbClr>
              </a:gs>
              <a:gs pos="100000">
                <a:srgbClr val="0069A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4857753" y="5450354"/>
            <a:ext cx="3786214" cy="642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lnSpc>
                <a:spcPts val="1700"/>
              </a:lnSpc>
              <a:spcBef>
                <a:spcPct val="20000"/>
              </a:spcBef>
            </a:pPr>
            <a:r>
              <a:rPr kumimoji="0" lang="ru-RU" sz="2000" b="1" i="0" u="none" strike="noStrike" kern="1200" cap="none" spc="20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ЭКОНОМИЯ БЮДЖЕТА</a:t>
            </a:r>
          </a:p>
          <a:p>
            <a:pPr lvl="0" algn="ctr">
              <a:lnSpc>
                <a:spcPts val="1700"/>
              </a:lnSpc>
              <a:spcBef>
                <a:spcPct val="20000"/>
              </a:spcBef>
            </a:pPr>
            <a:r>
              <a:rPr kumimoji="0" lang="ru-RU" sz="2000" b="1" i="0" u="none" strike="noStrike" kern="1200" cap="none" spc="20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 20% ДО 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араллелограмм 11"/>
          <p:cNvSpPr/>
          <p:nvPr/>
        </p:nvSpPr>
        <p:spPr>
          <a:xfrm>
            <a:off x="-540568" y="190964"/>
            <a:ext cx="9505056" cy="1152128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5536" y="234806"/>
            <a:ext cx="734481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9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ИНСТРУМЕНТ РАСЧЕТА СТОИМОСТИ АВТОМАТИКИ </a:t>
            </a:r>
            <a:r>
              <a:rPr kumimoji="0" lang="en-US" sz="29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ONLINE</a:t>
            </a:r>
            <a:endParaRPr kumimoji="0" lang="ru-RU" sz="29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560440" y="299084"/>
            <a:ext cx="972000" cy="972000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6" name="Схема 15"/>
          <p:cNvGraphicFramePr/>
          <p:nvPr/>
        </p:nvGraphicFramePr>
        <p:xfrm>
          <a:off x="539552" y="1556792"/>
          <a:ext cx="79928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Тип установки СЛАЙД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2" y="1052736"/>
            <a:ext cx="6689620" cy="5040000"/>
          </a:xfrm>
          <a:prstGeom prst="rect">
            <a:avLst/>
          </a:prstGeom>
        </p:spPr>
      </p:pic>
      <p:sp>
        <p:nvSpPr>
          <p:cNvPr id="12" name="Параллелограмм 1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11560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ЛЮБОЙ ТИП УСТАНОВКИ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524328" y="116632"/>
            <a:ext cx="972000" cy="972000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Комплектация СЛАЙД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017312"/>
            <a:ext cx="6662488" cy="5220000"/>
          </a:xfrm>
          <a:prstGeom prst="rect">
            <a:avLst/>
          </a:prstGeom>
        </p:spPr>
      </p:pic>
      <p:sp>
        <p:nvSpPr>
          <p:cNvPr id="12" name="Параллелограмм 1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11560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ЛЮБАЯ КОМПЛЕКТАЦИЯ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524328" y="116632"/>
            <a:ext cx="972000" cy="972000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Только нужные данные СЛАЙД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5" y="1377344"/>
            <a:ext cx="7164541" cy="5148000"/>
          </a:xfrm>
          <a:prstGeom prst="rect">
            <a:avLst/>
          </a:prstGeom>
        </p:spPr>
      </p:pic>
      <p:sp>
        <p:nvSpPr>
          <p:cNvPr id="12" name="Параллелограмм 11"/>
          <p:cNvSpPr/>
          <p:nvPr/>
        </p:nvSpPr>
        <p:spPr>
          <a:xfrm>
            <a:off x="-540568" y="260648"/>
            <a:ext cx="9505056" cy="100811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467544" y="199093"/>
            <a:ext cx="61206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ВВОДИТЕ ТОЛЬКО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НЕОБХОДИМЫЕ ДАННЫЕ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524328" y="296760"/>
            <a:ext cx="972000" cy="972000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араллелограмм 18"/>
          <p:cNvSpPr/>
          <p:nvPr/>
        </p:nvSpPr>
        <p:spPr>
          <a:xfrm>
            <a:off x="-571536" y="4357694"/>
            <a:ext cx="10358510" cy="1214446"/>
          </a:xfrm>
          <a:prstGeom prst="parallelogram">
            <a:avLst>
              <a:gd name="adj" fmla="val 42637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араллелограмм 9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ДВА ВАРИАНТА КОМПЛЕКТАЦИИ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9592" y="4475157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69AA"/>
                </a:solidFill>
              </a:rPr>
              <a:t>Спецификация и коммерческое предложение на </a:t>
            </a:r>
            <a:r>
              <a:rPr lang="en-US" sz="2800" dirty="0" smtClean="0">
                <a:solidFill>
                  <a:srgbClr val="0069AA"/>
                </a:solidFill>
              </a:rPr>
              <a:t>e-mail </a:t>
            </a:r>
            <a:r>
              <a:rPr lang="ru-RU" sz="2800" dirty="0" smtClean="0">
                <a:solidFill>
                  <a:srgbClr val="0069AA"/>
                </a:solidFill>
              </a:rPr>
              <a:t>за 1 минуту!</a:t>
            </a:r>
            <a:endParaRPr lang="ru-RU" sz="2800" dirty="0">
              <a:solidFill>
                <a:srgbClr val="0069AA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524328" y="116632"/>
            <a:ext cx="972000" cy="972000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" name="Рисунок 11" descr="Цена и спецификация СЛАЙД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240532"/>
            <a:ext cx="6562725" cy="2476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араллелограмм 9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3" name="Параллелограмм 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араллелограмм 3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1" i="0" u="none" strike="noStrike" cap="none" spc="300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Atmic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АВТОМАТИЗИРУЕТ:</a:t>
            </a:r>
          </a:p>
        </p:txBody>
      </p:sp>
      <p:grpSp>
        <p:nvGrpSpPr>
          <p:cNvPr id="81" name="Группа 80"/>
          <p:cNvGrpSpPr/>
          <p:nvPr/>
        </p:nvGrpSpPr>
        <p:grpSpPr>
          <a:xfrm>
            <a:off x="5076056" y="1407600"/>
            <a:ext cx="3504252" cy="792088"/>
            <a:chOff x="347668" y="1412777"/>
            <a:chExt cx="3504252" cy="792088"/>
          </a:xfrm>
        </p:grpSpPr>
        <p:sp>
          <p:nvSpPr>
            <p:cNvPr id="82" name="Полилиния 81"/>
            <p:cNvSpPr/>
            <p:nvPr/>
          </p:nvSpPr>
          <p:spPr>
            <a:xfrm>
              <a:off x="539553" y="1412777"/>
              <a:ext cx="3312367" cy="792088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КОТЕЛЬНЫЕ</a:t>
              </a:r>
              <a:endParaRPr lang="ru-RU" sz="2400" kern="1200" dirty="0"/>
            </a:p>
          </p:txBody>
        </p:sp>
        <p:sp>
          <p:nvSpPr>
            <p:cNvPr id="83" name="Полилиния 82"/>
            <p:cNvSpPr/>
            <p:nvPr/>
          </p:nvSpPr>
          <p:spPr>
            <a:xfrm>
              <a:off x="347668" y="1633977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70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684" tIns="13335" rIns="162014" bIns="1333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 dirty="0"/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5042133" y="2599988"/>
            <a:ext cx="3538175" cy="751827"/>
            <a:chOff x="313745" y="2605165"/>
            <a:chExt cx="3538175" cy="751827"/>
          </a:xfrm>
        </p:grpSpPr>
        <p:sp>
          <p:nvSpPr>
            <p:cNvPr id="85" name="Полилиния 84"/>
            <p:cNvSpPr/>
            <p:nvPr/>
          </p:nvSpPr>
          <p:spPr>
            <a:xfrm>
              <a:off x="539553" y="2605165"/>
              <a:ext cx="3312367" cy="751827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ОТОПЛЕНИЕ</a:t>
              </a:r>
              <a:endParaRPr lang="ru-RU" sz="2400" kern="1200" dirty="0"/>
            </a:p>
          </p:txBody>
        </p:sp>
        <p:sp>
          <p:nvSpPr>
            <p:cNvPr id="86" name="Полилиния 85"/>
            <p:cNvSpPr/>
            <p:nvPr/>
          </p:nvSpPr>
          <p:spPr>
            <a:xfrm>
              <a:off x="313745" y="2846252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65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5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5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5004048" y="3792376"/>
            <a:ext cx="3576260" cy="711567"/>
            <a:chOff x="275660" y="3797553"/>
            <a:chExt cx="3576260" cy="711567"/>
          </a:xfrm>
        </p:grpSpPr>
        <p:sp>
          <p:nvSpPr>
            <p:cNvPr id="88" name="Полилиния 87"/>
            <p:cNvSpPr/>
            <p:nvPr/>
          </p:nvSpPr>
          <p:spPr>
            <a:xfrm>
              <a:off x="539553" y="3797553"/>
              <a:ext cx="3312367" cy="711567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ctr" defTabSz="977900">
                <a:lnSpc>
                  <a:spcPts val="17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ТЕПЛОВЫЕ</a:t>
              </a:r>
            </a:p>
            <a:p>
              <a:pPr lvl="0" algn="ctr" defTabSz="977900">
                <a:lnSpc>
                  <a:spcPts val="17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ЗАВЕСЫ</a:t>
              </a:r>
              <a:endParaRPr lang="ru-RU" sz="2400" kern="1200" dirty="0"/>
            </a:p>
          </p:txBody>
        </p:sp>
        <p:sp>
          <p:nvSpPr>
            <p:cNvPr id="89" name="Полилиния 88"/>
            <p:cNvSpPr/>
            <p:nvPr/>
          </p:nvSpPr>
          <p:spPr>
            <a:xfrm>
              <a:off x="275660" y="4010241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60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10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10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5004048" y="4984764"/>
            <a:ext cx="3604057" cy="743316"/>
            <a:chOff x="275660" y="4989941"/>
            <a:chExt cx="3604057" cy="743316"/>
          </a:xfrm>
        </p:grpSpPr>
        <p:sp>
          <p:nvSpPr>
            <p:cNvPr id="91" name="Полилиния 90"/>
            <p:cNvSpPr/>
            <p:nvPr/>
          </p:nvSpPr>
          <p:spPr>
            <a:xfrm>
              <a:off x="539552" y="4989941"/>
              <a:ext cx="3340165" cy="743316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     ГИДРОМОДУЛИ</a:t>
              </a:r>
              <a:endParaRPr lang="ru-RU" sz="2400" kern="1200" dirty="0"/>
            </a:p>
          </p:txBody>
        </p:sp>
        <p:sp>
          <p:nvSpPr>
            <p:cNvPr id="92" name="Полилиния 91"/>
            <p:cNvSpPr/>
            <p:nvPr/>
          </p:nvSpPr>
          <p:spPr>
            <a:xfrm>
              <a:off x="275660" y="5234377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55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15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15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sp>
        <p:nvSpPr>
          <p:cNvPr id="95" name="Полилиния 94"/>
          <p:cNvSpPr/>
          <p:nvPr/>
        </p:nvSpPr>
        <p:spPr>
          <a:xfrm>
            <a:off x="611560" y="1412776"/>
            <a:ext cx="4216113" cy="792088"/>
          </a:xfrm>
          <a:custGeom>
            <a:avLst/>
            <a:gdLst>
              <a:gd name="connsiteX0" fmla="*/ 0 w 3548340"/>
              <a:gd name="connsiteY0" fmla="*/ 88709 h 887085"/>
              <a:gd name="connsiteX1" fmla="*/ 25982 w 3548340"/>
              <a:gd name="connsiteY1" fmla="*/ 25982 h 887085"/>
              <a:gd name="connsiteX2" fmla="*/ 88709 w 3548340"/>
              <a:gd name="connsiteY2" fmla="*/ 0 h 887085"/>
              <a:gd name="connsiteX3" fmla="*/ 3459631 w 3548340"/>
              <a:gd name="connsiteY3" fmla="*/ 0 h 887085"/>
              <a:gd name="connsiteX4" fmla="*/ 3522358 w 3548340"/>
              <a:gd name="connsiteY4" fmla="*/ 25982 h 887085"/>
              <a:gd name="connsiteX5" fmla="*/ 3548340 w 3548340"/>
              <a:gd name="connsiteY5" fmla="*/ 88709 h 887085"/>
              <a:gd name="connsiteX6" fmla="*/ 3548340 w 3548340"/>
              <a:gd name="connsiteY6" fmla="*/ 798376 h 887085"/>
              <a:gd name="connsiteX7" fmla="*/ 3522358 w 3548340"/>
              <a:gd name="connsiteY7" fmla="*/ 861103 h 887085"/>
              <a:gd name="connsiteX8" fmla="*/ 3459631 w 3548340"/>
              <a:gd name="connsiteY8" fmla="*/ 887085 h 887085"/>
              <a:gd name="connsiteX9" fmla="*/ 88709 w 3548340"/>
              <a:gd name="connsiteY9" fmla="*/ 887085 h 887085"/>
              <a:gd name="connsiteX10" fmla="*/ 25982 w 3548340"/>
              <a:gd name="connsiteY10" fmla="*/ 861103 h 887085"/>
              <a:gd name="connsiteX11" fmla="*/ 0 w 3548340"/>
              <a:gd name="connsiteY11" fmla="*/ 798376 h 887085"/>
              <a:gd name="connsiteX12" fmla="*/ 0 w 3548340"/>
              <a:gd name="connsiteY12" fmla="*/ 88709 h 88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48340" h="887085">
                <a:moveTo>
                  <a:pt x="0" y="88709"/>
                </a:moveTo>
                <a:cubicBezTo>
                  <a:pt x="0" y="65182"/>
                  <a:pt x="9346" y="42618"/>
                  <a:pt x="25982" y="25982"/>
                </a:cubicBezTo>
                <a:cubicBezTo>
                  <a:pt x="42618" y="9346"/>
                  <a:pt x="65182" y="0"/>
                  <a:pt x="88709" y="0"/>
                </a:cubicBezTo>
                <a:lnTo>
                  <a:pt x="3459631" y="0"/>
                </a:lnTo>
                <a:cubicBezTo>
                  <a:pt x="3483158" y="0"/>
                  <a:pt x="3505722" y="9346"/>
                  <a:pt x="3522358" y="25982"/>
                </a:cubicBezTo>
                <a:cubicBezTo>
                  <a:pt x="3538994" y="42618"/>
                  <a:pt x="3548340" y="65182"/>
                  <a:pt x="3548340" y="88709"/>
                </a:cubicBezTo>
                <a:lnTo>
                  <a:pt x="3548340" y="798376"/>
                </a:lnTo>
                <a:cubicBezTo>
                  <a:pt x="3548340" y="821903"/>
                  <a:pt x="3538994" y="844467"/>
                  <a:pt x="3522358" y="861103"/>
                </a:cubicBezTo>
                <a:cubicBezTo>
                  <a:pt x="3505722" y="877739"/>
                  <a:pt x="3483158" y="887085"/>
                  <a:pt x="3459631" y="887085"/>
                </a:cubicBezTo>
                <a:lnTo>
                  <a:pt x="88709" y="887085"/>
                </a:lnTo>
                <a:cubicBezTo>
                  <a:pt x="65182" y="887085"/>
                  <a:pt x="42618" y="877739"/>
                  <a:pt x="25982" y="861103"/>
                </a:cubicBezTo>
                <a:cubicBezTo>
                  <a:pt x="9346" y="844467"/>
                  <a:pt x="0" y="821903"/>
                  <a:pt x="0" y="798376"/>
                </a:cubicBezTo>
                <a:lnTo>
                  <a:pt x="0" y="88709"/>
                </a:lnTo>
                <a:close/>
              </a:path>
            </a:pathLst>
          </a:custGeom>
          <a:solidFill>
            <a:srgbClr val="EAEAEA"/>
          </a:solidFill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3922" tIns="53922" rIns="53922" bIns="53922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spc="300" dirty="0" smtClean="0">
                <a:solidFill>
                  <a:srgbClr val="0069AA"/>
                </a:solidFill>
              </a:rPr>
              <a:t>  ВЕНТИЛЯЦИОННЫЕ </a:t>
            </a:r>
            <a:r>
              <a:rPr lang="ru-RU" sz="2400" b="1" spc="300" dirty="0" smtClean="0">
                <a:solidFill>
                  <a:srgbClr val="0069AA"/>
                </a:solidFill>
              </a:rPr>
              <a:t>СИСТЕМЫ</a:t>
            </a:r>
            <a:endParaRPr lang="ru-RU" sz="2400" b="1" dirty="0"/>
          </a:p>
        </p:txBody>
      </p:sp>
      <p:sp>
        <p:nvSpPr>
          <p:cNvPr id="94" name="Полилиния 93"/>
          <p:cNvSpPr/>
          <p:nvPr/>
        </p:nvSpPr>
        <p:spPr>
          <a:xfrm>
            <a:off x="179512" y="1628800"/>
            <a:ext cx="743396" cy="297358"/>
          </a:xfrm>
          <a:custGeom>
            <a:avLst/>
            <a:gdLst>
              <a:gd name="connsiteX0" fmla="*/ 0 w 743396"/>
              <a:gd name="connsiteY0" fmla="*/ 0 h 297358"/>
              <a:gd name="connsiteX1" fmla="*/ 594717 w 743396"/>
              <a:gd name="connsiteY1" fmla="*/ 0 h 297358"/>
              <a:gd name="connsiteX2" fmla="*/ 743396 w 743396"/>
              <a:gd name="connsiteY2" fmla="*/ 148679 h 297358"/>
              <a:gd name="connsiteX3" fmla="*/ 594717 w 743396"/>
              <a:gd name="connsiteY3" fmla="*/ 297358 h 297358"/>
              <a:gd name="connsiteX4" fmla="*/ 0 w 743396"/>
              <a:gd name="connsiteY4" fmla="*/ 297358 h 297358"/>
              <a:gd name="connsiteX5" fmla="*/ 148679 w 743396"/>
              <a:gd name="connsiteY5" fmla="*/ 148679 h 297358"/>
              <a:gd name="connsiteX6" fmla="*/ 0 w 743396"/>
              <a:gd name="connsiteY6" fmla="*/ 0 h 297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3396" h="297358">
                <a:moveTo>
                  <a:pt x="0" y="0"/>
                </a:moveTo>
                <a:lnTo>
                  <a:pt x="594717" y="0"/>
                </a:lnTo>
                <a:lnTo>
                  <a:pt x="743396" y="148679"/>
                </a:lnTo>
                <a:lnTo>
                  <a:pt x="594717" y="297358"/>
                </a:lnTo>
                <a:lnTo>
                  <a:pt x="0" y="297358"/>
                </a:lnTo>
                <a:lnTo>
                  <a:pt x="148679" y="14867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hueOff val="0"/>
                  <a:satOff val="0"/>
                  <a:lumOff val="0"/>
                  <a:shade val="51000"/>
                  <a:satMod val="130000"/>
                  <a:alpha val="90000"/>
                </a:schemeClr>
              </a:gs>
              <a:gs pos="80000">
                <a:schemeClr val="accent1">
                  <a:alpha val="90000"/>
                  <a:hueOff val="0"/>
                  <a:satOff val="0"/>
                  <a:lumOff val="0"/>
                  <a:alphaOff val="-20000"/>
                  <a:shade val="93000"/>
                  <a:satMod val="130000"/>
                </a:schemeClr>
              </a:gs>
              <a:gs pos="100000">
                <a:schemeClr val="accent1">
                  <a:alpha val="90000"/>
                  <a:hueOff val="0"/>
                  <a:satOff val="0"/>
                  <a:lumOff val="0"/>
                  <a:alphaOff val="-20000"/>
                  <a:shade val="94000"/>
                  <a:satMod val="135000"/>
                </a:schemeClr>
              </a:gs>
            </a:gsLst>
          </a:gra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90000"/>
              <a:hueOff val="0"/>
              <a:satOff val="0"/>
              <a:lumOff val="0"/>
              <a:alphaOff val="-20000"/>
            </a:schemeClr>
          </a:fillRef>
          <a:effectRef idx="2">
            <a:schemeClr val="accent1">
              <a:alpha val="90000"/>
              <a:hueOff val="0"/>
              <a:satOff val="0"/>
              <a:lumOff val="0"/>
              <a:alphaOff val="-20000"/>
            </a:schemeClr>
          </a:effectRef>
          <a:fontRef idx="minor">
            <a:schemeClr val="lt1"/>
          </a:fontRef>
        </p:style>
        <p:txBody>
          <a:bodyPr spcFirstLastPara="0" vert="horz" wrap="square" lIns="216688" tIns="22670" rIns="171349" bIns="2267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pSp>
        <p:nvGrpSpPr>
          <p:cNvPr id="96" name="Группа 95"/>
          <p:cNvGrpSpPr/>
          <p:nvPr/>
        </p:nvGrpSpPr>
        <p:grpSpPr>
          <a:xfrm>
            <a:off x="179512" y="2636911"/>
            <a:ext cx="4656380" cy="743069"/>
            <a:chOff x="4092084" y="2636912"/>
            <a:chExt cx="4656380" cy="743069"/>
          </a:xfrm>
        </p:grpSpPr>
        <p:sp>
          <p:nvSpPr>
            <p:cNvPr id="97" name="Полилиния 96"/>
            <p:cNvSpPr/>
            <p:nvPr/>
          </p:nvSpPr>
          <p:spPr>
            <a:xfrm>
              <a:off x="4452124" y="2636912"/>
              <a:ext cx="4296340" cy="743069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002" tIns="59002" rIns="59002" bIns="59002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spc="300" dirty="0" smtClean="0">
                  <a:solidFill>
                    <a:srgbClr val="0069AA"/>
                  </a:solidFill>
                </a:rPr>
                <a:t>  ЭЛЕКТРОСНАБЖЕНИЕ</a:t>
              </a:r>
              <a:endParaRPr lang="ru-RU" sz="2400" b="1" dirty="0"/>
            </a:p>
          </p:txBody>
        </p:sp>
        <p:sp>
          <p:nvSpPr>
            <p:cNvPr id="98" name="Полилиния 97"/>
            <p:cNvSpPr/>
            <p:nvPr/>
          </p:nvSpPr>
          <p:spPr>
            <a:xfrm>
              <a:off x="4092084" y="2852937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85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25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25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2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2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99" name="Группа 98"/>
          <p:cNvGrpSpPr/>
          <p:nvPr/>
        </p:nvGrpSpPr>
        <p:grpSpPr>
          <a:xfrm>
            <a:off x="179512" y="3792376"/>
            <a:ext cx="4648161" cy="716744"/>
            <a:chOff x="4092084" y="3792377"/>
            <a:chExt cx="4648161" cy="716744"/>
          </a:xfrm>
        </p:grpSpPr>
        <p:sp>
          <p:nvSpPr>
            <p:cNvPr id="100" name="Полилиния 99"/>
            <p:cNvSpPr/>
            <p:nvPr/>
          </p:nvSpPr>
          <p:spPr>
            <a:xfrm>
              <a:off x="4524132" y="3792377"/>
              <a:ext cx="4216113" cy="716744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002" tIns="59002" rIns="59002" bIns="59002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  ВОДОСНАБЖЕНИЕ </a:t>
              </a:r>
              <a:r>
                <a:rPr lang="ru-RU" sz="2400" b="1" kern="1200" spc="300" dirty="0" smtClean="0">
                  <a:solidFill>
                    <a:srgbClr val="0069AA"/>
                  </a:solidFill>
                </a:rPr>
                <a:t>И КАНАЛИЗАЦИЯ</a:t>
              </a:r>
              <a:endParaRPr lang="ru-RU" sz="2400" kern="1200" dirty="0"/>
            </a:p>
          </p:txBody>
        </p:sp>
        <p:sp>
          <p:nvSpPr>
            <p:cNvPr id="101" name="Полилиния 100"/>
            <p:cNvSpPr/>
            <p:nvPr/>
          </p:nvSpPr>
          <p:spPr>
            <a:xfrm>
              <a:off x="4092084" y="4005065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80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30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30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3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3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102" name="Группа 101"/>
          <p:cNvGrpSpPr/>
          <p:nvPr/>
        </p:nvGrpSpPr>
        <p:grpSpPr>
          <a:xfrm>
            <a:off x="179512" y="4989940"/>
            <a:ext cx="4648161" cy="743316"/>
            <a:chOff x="4092084" y="4989941"/>
            <a:chExt cx="4648161" cy="743316"/>
          </a:xfrm>
        </p:grpSpPr>
        <p:sp>
          <p:nvSpPr>
            <p:cNvPr id="103" name="Полилиния 102"/>
            <p:cNvSpPr/>
            <p:nvPr/>
          </p:nvSpPr>
          <p:spPr>
            <a:xfrm>
              <a:off x="4524132" y="4989941"/>
              <a:ext cx="4216113" cy="743316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   СИСТЕМЫ </a:t>
              </a:r>
              <a:r>
                <a:rPr lang="ru-RU" sz="2400" b="1" kern="1200" spc="300" dirty="0" smtClean="0">
                  <a:solidFill>
                    <a:srgbClr val="0069AA"/>
                  </a:solidFill>
                </a:rPr>
                <a:t>ПОЖАРНОЙ </a:t>
              </a:r>
              <a:r>
                <a:rPr lang="ru-RU" sz="2400" b="1" kern="1200" spc="300" dirty="0" smtClean="0">
                  <a:solidFill>
                    <a:srgbClr val="0069AA"/>
                  </a:solidFill>
                </a:rPr>
                <a:t>  БЕЗОПАСНОСТИ</a:t>
              </a:r>
              <a:endParaRPr lang="ru-RU" sz="2400" kern="1200" dirty="0"/>
            </a:p>
          </p:txBody>
        </p:sp>
        <p:sp>
          <p:nvSpPr>
            <p:cNvPr id="104" name="Полилиния 103"/>
            <p:cNvSpPr/>
            <p:nvPr/>
          </p:nvSpPr>
          <p:spPr>
            <a:xfrm>
              <a:off x="4092084" y="5229201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shade val="51000"/>
                    <a:satMod val="130000"/>
                    <a:alpha val="75000"/>
                  </a:schemeClr>
                </a:gs>
                <a:gs pos="80000">
                  <a:schemeClr val="accent1">
                    <a:alpha val="90000"/>
                    <a:hueOff val="0"/>
                    <a:satOff val="0"/>
                    <a:lumOff val="0"/>
                    <a:alphaOff val="-35000"/>
                    <a:shade val="93000"/>
                    <a:satMod val="130000"/>
                  </a:schemeClr>
                </a:gs>
                <a:gs pos="100000">
                  <a:schemeClr val="accent1">
                    <a:alpha val="90000"/>
                    <a:hueOff val="0"/>
                    <a:satOff val="0"/>
                    <a:lumOff val="0"/>
                    <a:alphaOff val="-35000"/>
                    <a:shade val="94000"/>
                    <a:satMod val="135000"/>
                  </a:schemeClr>
                </a:gs>
              </a:gsLst>
            </a:gradFill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3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3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http://www.elevel.ru/images/ie_automation_dispatch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6768752" cy="5072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67544" y="980728"/>
            <a:ext cx="6984776" cy="1440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23000" sx="1000" sy="1000" rotWithShape="0">
              <a:srgbClr val="000000"/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16200000">
            <a:off x="4973571" y="3387469"/>
            <a:ext cx="5256586" cy="1550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23000" sx="1000" sy="1000" rotWithShape="0">
              <a:srgbClr val="000000"/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СИСТЕМЫ ДИСПЕТЧЕРИЗАЦИИ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5" name="Рисунок 14" descr="dispatch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2310" y="188641"/>
            <a:ext cx="1170129" cy="936103"/>
          </a:xfrm>
          <a:prstGeom prst="round2DiagRect">
            <a:avLst/>
          </a:prstGeom>
          <a:ln w="76200">
            <a:solidFill>
              <a:srgbClr val="0069AA"/>
            </a:solidFill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827584" y="6093296"/>
            <a:ext cx="6984776" cy="1440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23000" sx="1000" sy="1000" rotWithShape="0">
              <a:srgbClr val="000000"/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16200000">
            <a:off x="-1806238" y="3531485"/>
            <a:ext cx="5256586" cy="1550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23000" sx="1000" sy="1000" rotWithShape="0">
              <a:srgbClr val="000000"/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ВОЗМОЖНОСТИ</a:t>
            </a:r>
            <a:r>
              <a:rPr kumimoji="0" lang="en-US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ДИСПЕТЧЕРИЗАЦИИ</a:t>
            </a:r>
          </a:p>
        </p:txBody>
      </p:sp>
      <p:pic>
        <p:nvPicPr>
          <p:cNvPr id="9" name="Рисунок 8" descr="dispatch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0182" y="1412776"/>
            <a:ext cx="2250250" cy="1800200"/>
          </a:xfrm>
          <a:prstGeom prst="round2DiagRect">
            <a:avLst/>
          </a:prstGeom>
          <a:ln w="76200">
            <a:solidFill>
              <a:srgbClr val="0069AA"/>
            </a:solidFill>
          </a:ln>
          <a:effectLst>
            <a:reflection blurRad="6350" stA="52000" endA="300" endPos="35000" dir="5400000" sy="-100000" algn="bl" rotWithShape="0"/>
          </a:effectLst>
        </p:spPr>
      </p:pic>
      <p:grpSp>
        <p:nvGrpSpPr>
          <p:cNvPr id="10" name="Группа 9"/>
          <p:cNvGrpSpPr/>
          <p:nvPr/>
        </p:nvGrpSpPr>
        <p:grpSpPr>
          <a:xfrm>
            <a:off x="439747" y="1124744"/>
            <a:ext cx="5418137" cy="792088"/>
            <a:chOff x="323528" y="1412777"/>
            <a:chExt cx="5418137" cy="792088"/>
          </a:xfrm>
        </p:grpSpPr>
        <p:sp>
          <p:nvSpPr>
            <p:cNvPr id="11" name="Полилиния 10"/>
            <p:cNvSpPr/>
            <p:nvPr/>
          </p:nvSpPr>
          <p:spPr>
            <a:xfrm>
              <a:off x="539553" y="1412777"/>
              <a:ext cx="5202112" cy="792088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УПРАВЛЕНИЕ  СИСТЕМАМИ</a:t>
              </a:r>
              <a:endParaRPr lang="ru-RU" sz="2400" kern="1200" dirty="0"/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323528" y="1700808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684" tIns="13335" rIns="162014" bIns="1333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467544" y="4257092"/>
            <a:ext cx="4392488" cy="720080"/>
            <a:chOff x="395536" y="4989941"/>
            <a:chExt cx="4392488" cy="720080"/>
          </a:xfrm>
        </p:grpSpPr>
        <p:sp>
          <p:nvSpPr>
            <p:cNvPr id="20" name="Полилиния 19"/>
            <p:cNvSpPr/>
            <p:nvPr/>
          </p:nvSpPr>
          <p:spPr>
            <a:xfrm>
              <a:off x="539552" y="4989941"/>
              <a:ext cx="4248472" cy="720080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СОСТОЯНИЕ РАБОТЫ</a:t>
              </a:r>
              <a:endParaRPr lang="ru-RU" sz="2400" kern="1200" dirty="0"/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95536" y="5229200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439747" y="2168860"/>
            <a:ext cx="5356389" cy="792088"/>
            <a:chOff x="323528" y="1412777"/>
            <a:chExt cx="5356389" cy="792088"/>
          </a:xfrm>
        </p:grpSpPr>
        <p:sp>
          <p:nvSpPr>
            <p:cNvPr id="32" name="Полилиния 31"/>
            <p:cNvSpPr/>
            <p:nvPr/>
          </p:nvSpPr>
          <p:spPr>
            <a:xfrm>
              <a:off x="539553" y="1412777"/>
              <a:ext cx="5140364" cy="792088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УДАЛЕННОЕ  УПРАВЛЕНИЕ </a:t>
              </a:r>
              <a:endParaRPr lang="ru-RU" sz="2400" kern="1200" dirty="0"/>
            </a:p>
          </p:txBody>
        </p:sp>
        <p:sp>
          <p:nvSpPr>
            <p:cNvPr id="33" name="Полилиния 32"/>
            <p:cNvSpPr/>
            <p:nvPr/>
          </p:nvSpPr>
          <p:spPr>
            <a:xfrm>
              <a:off x="323528" y="1700808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684" tIns="13335" rIns="162014" bIns="1333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439747" y="3212976"/>
            <a:ext cx="4846633" cy="792088"/>
            <a:chOff x="323528" y="1412777"/>
            <a:chExt cx="4846633" cy="792088"/>
          </a:xfrm>
        </p:grpSpPr>
        <p:sp>
          <p:nvSpPr>
            <p:cNvPr id="35" name="Полилиния 34"/>
            <p:cNvSpPr/>
            <p:nvPr/>
          </p:nvSpPr>
          <p:spPr>
            <a:xfrm>
              <a:off x="539553" y="1412777"/>
              <a:ext cx="4630608" cy="792088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АВАРИЙНЫЕ СИТУАЦИИ</a:t>
              </a:r>
              <a:endParaRPr lang="ru-RU" sz="2400" kern="1200" dirty="0"/>
            </a:p>
          </p:txBody>
        </p:sp>
        <p:sp>
          <p:nvSpPr>
            <p:cNvPr id="36" name="Полилиния 35"/>
            <p:cNvSpPr/>
            <p:nvPr/>
          </p:nvSpPr>
          <p:spPr>
            <a:xfrm>
              <a:off x="323528" y="1700808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684" tIns="13335" rIns="162014" bIns="1333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467544" y="5229200"/>
            <a:ext cx="3747266" cy="720080"/>
            <a:chOff x="395536" y="4989941"/>
            <a:chExt cx="3747266" cy="720080"/>
          </a:xfrm>
        </p:grpSpPr>
        <p:sp>
          <p:nvSpPr>
            <p:cNvPr id="38" name="Полилиния 37"/>
            <p:cNvSpPr/>
            <p:nvPr/>
          </p:nvSpPr>
          <p:spPr>
            <a:xfrm>
              <a:off x="539552" y="4989941"/>
              <a:ext cx="3603250" cy="720080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ГРАФИК РАБОТЫ</a:t>
              </a:r>
              <a:endParaRPr lang="ru-RU" sz="2400" kern="1200" dirty="0"/>
            </a:p>
          </p:txBody>
        </p:sp>
        <p:sp>
          <p:nvSpPr>
            <p:cNvPr id="39" name="Полилиния 38"/>
            <p:cNvSpPr/>
            <p:nvPr/>
          </p:nvSpPr>
          <p:spPr>
            <a:xfrm>
              <a:off x="395536" y="5229200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5508104" y="4221088"/>
            <a:ext cx="3024336" cy="720080"/>
            <a:chOff x="395536" y="4989941"/>
            <a:chExt cx="3024336" cy="720080"/>
          </a:xfrm>
        </p:grpSpPr>
        <p:sp>
          <p:nvSpPr>
            <p:cNvPr id="41" name="Полилиния 40"/>
            <p:cNvSpPr/>
            <p:nvPr/>
          </p:nvSpPr>
          <p:spPr>
            <a:xfrm>
              <a:off x="539552" y="4989941"/>
              <a:ext cx="2880320" cy="720080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ЖУРНАЛЫ </a:t>
              </a:r>
              <a:endParaRPr lang="ru-RU" sz="2400" kern="1200" dirty="0"/>
            </a:p>
          </p:txBody>
        </p:sp>
        <p:sp>
          <p:nvSpPr>
            <p:cNvPr id="42" name="Полилиния 41"/>
            <p:cNvSpPr/>
            <p:nvPr/>
          </p:nvSpPr>
          <p:spPr>
            <a:xfrm>
              <a:off x="395536" y="5229200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4788024" y="5229200"/>
            <a:ext cx="3744416" cy="720080"/>
            <a:chOff x="395536" y="4989941"/>
            <a:chExt cx="3744416" cy="720080"/>
          </a:xfrm>
        </p:grpSpPr>
        <p:sp>
          <p:nvSpPr>
            <p:cNvPr id="47" name="Полилиния 46"/>
            <p:cNvSpPr/>
            <p:nvPr/>
          </p:nvSpPr>
          <p:spPr>
            <a:xfrm>
              <a:off x="539552" y="4989941"/>
              <a:ext cx="3600400" cy="720080"/>
            </a:xfrm>
            <a:custGeom>
              <a:avLst/>
              <a:gdLst>
                <a:gd name="connsiteX0" fmla="*/ 0 w 3548340"/>
                <a:gd name="connsiteY0" fmla="*/ 88709 h 887085"/>
                <a:gd name="connsiteX1" fmla="*/ 25982 w 3548340"/>
                <a:gd name="connsiteY1" fmla="*/ 25982 h 887085"/>
                <a:gd name="connsiteX2" fmla="*/ 88709 w 3548340"/>
                <a:gd name="connsiteY2" fmla="*/ 0 h 887085"/>
                <a:gd name="connsiteX3" fmla="*/ 3459631 w 3548340"/>
                <a:gd name="connsiteY3" fmla="*/ 0 h 887085"/>
                <a:gd name="connsiteX4" fmla="*/ 3522358 w 3548340"/>
                <a:gd name="connsiteY4" fmla="*/ 25982 h 887085"/>
                <a:gd name="connsiteX5" fmla="*/ 3548340 w 3548340"/>
                <a:gd name="connsiteY5" fmla="*/ 88709 h 887085"/>
                <a:gd name="connsiteX6" fmla="*/ 3548340 w 3548340"/>
                <a:gd name="connsiteY6" fmla="*/ 798376 h 887085"/>
                <a:gd name="connsiteX7" fmla="*/ 3522358 w 3548340"/>
                <a:gd name="connsiteY7" fmla="*/ 861103 h 887085"/>
                <a:gd name="connsiteX8" fmla="*/ 3459631 w 3548340"/>
                <a:gd name="connsiteY8" fmla="*/ 887085 h 887085"/>
                <a:gd name="connsiteX9" fmla="*/ 88709 w 3548340"/>
                <a:gd name="connsiteY9" fmla="*/ 887085 h 887085"/>
                <a:gd name="connsiteX10" fmla="*/ 25982 w 3548340"/>
                <a:gd name="connsiteY10" fmla="*/ 861103 h 887085"/>
                <a:gd name="connsiteX11" fmla="*/ 0 w 3548340"/>
                <a:gd name="connsiteY11" fmla="*/ 798376 h 887085"/>
                <a:gd name="connsiteX12" fmla="*/ 0 w 3548340"/>
                <a:gd name="connsiteY12" fmla="*/ 88709 h 887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48340" h="887085">
                  <a:moveTo>
                    <a:pt x="0" y="88709"/>
                  </a:moveTo>
                  <a:cubicBezTo>
                    <a:pt x="0" y="65182"/>
                    <a:pt x="9346" y="42618"/>
                    <a:pt x="25982" y="25982"/>
                  </a:cubicBezTo>
                  <a:cubicBezTo>
                    <a:pt x="42618" y="9346"/>
                    <a:pt x="65182" y="0"/>
                    <a:pt x="88709" y="0"/>
                  </a:cubicBezTo>
                  <a:lnTo>
                    <a:pt x="3459631" y="0"/>
                  </a:lnTo>
                  <a:cubicBezTo>
                    <a:pt x="3483158" y="0"/>
                    <a:pt x="3505722" y="9346"/>
                    <a:pt x="3522358" y="25982"/>
                  </a:cubicBezTo>
                  <a:cubicBezTo>
                    <a:pt x="3538994" y="42618"/>
                    <a:pt x="3548340" y="65182"/>
                    <a:pt x="3548340" y="88709"/>
                  </a:cubicBezTo>
                  <a:lnTo>
                    <a:pt x="3548340" y="798376"/>
                  </a:lnTo>
                  <a:cubicBezTo>
                    <a:pt x="3548340" y="821903"/>
                    <a:pt x="3538994" y="844467"/>
                    <a:pt x="3522358" y="861103"/>
                  </a:cubicBezTo>
                  <a:cubicBezTo>
                    <a:pt x="3505722" y="877739"/>
                    <a:pt x="3483158" y="887085"/>
                    <a:pt x="3459631" y="887085"/>
                  </a:cubicBezTo>
                  <a:lnTo>
                    <a:pt x="88709" y="887085"/>
                  </a:lnTo>
                  <a:cubicBezTo>
                    <a:pt x="65182" y="887085"/>
                    <a:pt x="42618" y="877739"/>
                    <a:pt x="25982" y="861103"/>
                  </a:cubicBezTo>
                  <a:cubicBezTo>
                    <a:pt x="9346" y="844467"/>
                    <a:pt x="0" y="821903"/>
                    <a:pt x="0" y="798376"/>
                  </a:cubicBezTo>
                  <a:lnTo>
                    <a:pt x="0" y="88709"/>
                  </a:lnTo>
                  <a:close/>
                </a:path>
              </a:pathLst>
            </a:custGeom>
            <a:solidFill>
              <a:srgbClr val="EAEAEA"/>
            </a:solidFill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922" tIns="53922" rIns="53922" bIns="53922" numCol="1" spcCol="1270" anchor="ctr" anchorCtr="0">
              <a:noAutofit/>
            </a:bodyPr>
            <a:lstStyle/>
            <a:p>
              <a:pPr lvl="0" algn="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kern="1200" spc="300" dirty="0" smtClean="0">
                  <a:solidFill>
                    <a:srgbClr val="0069AA"/>
                  </a:solidFill>
                </a:rPr>
                <a:t>ВИЗУАЛИЗАЦИЯ</a:t>
              </a:r>
              <a:endParaRPr lang="ru-RU" sz="2400" kern="1200" dirty="0"/>
            </a:p>
          </p:txBody>
        </p:sp>
        <p:sp>
          <p:nvSpPr>
            <p:cNvPr id="48" name="Полилиния 47"/>
            <p:cNvSpPr/>
            <p:nvPr/>
          </p:nvSpPr>
          <p:spPr>
            <a:xfrm>
              <a:off x="395536" y="5229200"/>
              <a:ext cx="743396" cy="297358"/>
            </a:xfrm>
            <a:custGeom>
              <a:avLst/>
              <a:gdLst>
                <a:gd name="connsiteX0" fmla="*/ 0 w 743396"/>
                <a:gd name="connsiteY0" fmla="*/ 0 h 297358"/>
                <a:gd name="connsiteX1" fmla="*/ 594717 w 743396"/>
                <a:gd name="connsiteY1" fmla="*/ 0 h 297358"/>
                <a:gd name="connsiteX2" fmla="*/ 743396 w 743396"/>
                <a:gd name="connsiteY2" fmla="*/ 148679 h 297358"/>
                <a:gd name="connsiteX3" fmla="*/ 594717 w 743396"/>
                <a:gd name="connsiteY3" fmla="*/ 297358 h 297358"/>
                <a:gd name="connsiteX4" fmla="*/ 0 w 743396"/>
                <a:gd name="connsiteY4" fmla="*/ 297358 h 297358"/>
                <a:gd name="connsiteX5" fmla="*/ 148679 w 743396"/>
                <a:gd name="connsiteY5" fmla="*/ 148679 h 297358"/>
                <a:gd name="connsiteX6" fmla="*/ 0 w 743396"/>
                <a:gd name="connsiteY6" fmla="*/ 0 h 297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3396" h="297358">
                  <a:moveTo>
                    <a:pt x="0" y="0"/>
                  </a:moveTo>
                  <a:lnTo>
                    <a:pt x="594717" y="0"/>
                  </a:lnTo>
                  <a:lnTo>
                    <a:pt x="743396" y="148679"/>
                  </a:lnTo>
                  <a:lnTo>
                    <a:pt x="594717" y="297358"/>
                  </a:lnTo>
                  <a:lnTo>
                    <a:pt x="0" y="297358"/>
                  </a:lnTo>
                  <a:lnTo>
                    <a:pt x="148679" y="148679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5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6688" tIns="22670" rIns="171349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spc="30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СИСТЕМЫ ЭНЕРГОСБЕРЕЖЕНЕИЯ</a:t>
            </a:r>
          </a:p>
        </p:txBody>
      </p:sp>
      <p:pic>
        <p:nvPicPr>
          <p:cNvPr id="9" name="Рисунок 8" descr="greenear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1400295"/>
            <a:ext cx="1872208" cy="1884689"/>
          </a:xfrm>
          <a:prstGeom prst="round2DiagRect">
            <a:avLst/>
          </a:prstGeom>
          <a:ln w="76200">
            <a:solidFill>
              <a:srgbClr val="0069AA"/>
            </a:solidFill>
          </a:ln>
          <a:effectLst>
            <a:reflection blurRad="6350" stA="52000" endA="300" endPos="35000" dir="5400000" sy="-100000" algn="bl" rotWithShape="0"/>
          </a:effectLst>
        </p:spPr>
      </p:pic>
      <p:grpSp>
        <p:nvGrpSpPr>
          <p:cNvPr id="10" name="Группа 9"/>
          <p:cNvGrpSpPr/>
          <p:nvPr/>
        </p:nvGrpSpPr>
        <p:grpSpPr>
          <a:xfrm>
            <a:off x="623533" y="1484784"/>
            <a:ext cx="6612763" cy="4392487"/>
            <a:chOff x="623533" y="1628801"/>
            <a:chExt cx="6612763" cy="4392487"/>
          </a:xfrm>
        </p:grpSpPr>
        <p:sp>
          <p:nvSpPr>
            <p:cNvPr id="11" name="Полилиния 10"/>
            <p:cNvSpPr/>
            <p:nvPr/>
          </p:nvSpPr>
          <p:spPr>
            <a:xfrm>
              <a:off x="623533" y="1644587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1444991" y="1628801"/>
              <a:ext cx="3775081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0" lvl="1" indent="-285750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3200" spc="300" dirty="0" smtClean="0">
                  <a:solidFill>
                    <a:srgbClr val="0069AA"/>
                  </a:solidFill>
                </a:rPr>
                <a:t> Анализ объекта</a:t>
              </a:r>
              <a:endParaRPr lang="ru-RU" sz="3200" i="0" kern="1200" spc="300" baseline="0" dirty="0">
                <a:solidFill>
                  <a:srgbClr val="0069AA"/>
                </a:solidFill>
              </a:endParaRPr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623533" y="2724706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effectRef>
            <a:fontRef idx="minor">
              <a:schemeClr val="lt1"/>
            </a:fontRef>
          </p:style>
          <p:txBody>
            <a:bodyPr spcFirstLastPara="0" vert="horz" wrap="square" lIns="20321" tIns="418039" rIns="20320" bIns="41804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1444991" y="2724713"/>
              <a:ext cx="3703073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1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3200" spc="300" dirty="0" smtClean="0">
                  <a:solidFill>
                    <a:srgbClr val="0069AA"/>
                  </a:solidFill>
                </a:rPr>
                <a:t> Рекомендации</a:t>
              </a:r>
              <a:endParaRPr lang="ru-RU" sz="32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15" name="Полилиния 14"/>
            <p:cNvSpPr/>
            <p:nvPr/>
          </p:nvSpPr>
          <p:spPr>
            <a:xfrm>
              <a:off x="623533" y="3804826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1444991" y="3804853"/>
              <a:ext cx="4783193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2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3200" i="0" kern="1200" spc="300" dirty="0" smtClean="0">
                  <a:solidFill>
                    <a:srgbClr val="0069AA"/>
                  </a:solidFill>
                </a:rPr>
                <a:t> Реализация решений</a:t>
              </a:r>
              <a:endParaRPr lang="ru-RU" sz="3200" i="0" kern="1200" spc="300" dirty="0">
                <a:solidFill>
                  <a:srgbClr val="0069AA"/>
                </a:solidFill>
              </a:endParaRPr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623533" y="4884946"/>
              <a:ext cx="795439" cy="1136342"/>
            </a:xfrm>
            <a:custGeom>
              <a:avLst/>
              <a:gdLst>
                <a:gd name="connsiteX0" fmla="*/ 0 w 1136341"/>
                <a:gd name="connsiteY0" fmla="*/ 0 h 795438"/>
                <a:gd name="connsiteX1" fmla="*/ 738622 w 1136341"/>
                <a:gd name="connsiteY1" fmla="*/ 0 h 795438"/>
                <a:gd name="connsiteX2" fmla="*/ 1136341 w 1136341"/>
                <a:gd name="connsiteY2" fmla="*/ 397719 h 795438"/>
                <a:gd name="connsiteX3" fmla="*/ 738622 w 1136341"/>
                <a:gd name="connsiteY3" fmla="*/ 795438 h 795438"/>
                <a:gd name="connsiteX4" fmla="*/ 0 w 1136341"/>
                <a:gd name="connsiteY4" fmla="*/ 795438 h 795438"/>
                <a:gd name="connsiteX5" fmla="*/ 397719 w 1136341"/>
                <a:gd name="connsiteY5" fmla="*/ 397719 h 795438"/>
                <a:gd name="connsiteX6" fmla="*/ 0 w 1136341"/>
                <a:gd name="connsiteY6" fmla="*/ 0 h 79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6341" h="795438">
                  <a:moveTo>
                    <a:pt x="1136340" y="0"/>
                  </a:moveTo>
                  <a:lnTo>
                    <a:pt x="1136340" y="517035"/>
                  </a:lnTo>
                  <a:lnTo>
                    <a:pt x="568171" y="795438"/>
                  </a:lnTo>
                  <a:lnTo>
                    <a:pt x="1" y="517035"/>
                  </a:lnTo>
                  <a:lnTo>
                    <a:pt x="1" y="0"/>
                  </a:lnTo>
                  <a:lnTo>
                    <a:pt x="568171" y="278403"/>
                  </a:lnTo>
                  <a:lnTo>
                    <a:pt x="113634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71" tIns="411689" rIns="13970" bIns="41169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200" kern="1200" dirty="0"/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1444991" y="4869160"/>
              <a:ext cx="5791305" cy="738621"/>
            </a:xfrm>
            <a:custGeom>
              <a:avLst/>
              <a:gdLst>
                <a:gd name="connsiteX0" fmla="*/ 123106 w 738621"/>
                <a:gd name="connsiteY0" fmla="*/ 0 h 7053115"/>
                <a:gd name="connsiteX1" fmla="*/ 615515 w 738621"/>
                <a:gd name="connsiteY1" fmla="*/ 0 h 7053115"/>
                <a:gd name="connsiteX2" fmla="*/ 702564 w 738621"/>
                <a:gd name="connsiteY2" fmla="*/ 36057 h 7053115"/>
                <a:gd name="connsiteX3" fmla="*/ 738621 w 738621"/>
                <a:gd name="connsiteY3" fmla="*/ 123106 h 7053115"/>
                <a:gd name="connsiteX4" fmla="*/ 738621 w 738621"/>
                <a:gd name="connsiteY4" fmla="*/ 7053115 h 7053115"/>
                <a:gd name="connsiteX5" fmla="*/ 738621 w 738621"/>
                <a:gd name="connsiteY5" fmla="*/ 7053115 h 7053115"/>
                <a:gd name="connsiteX6" fmla="*/ 738621 w 738621"/>
                <a:gd name="connsiteY6" fmla="*/ 7053115 h 7053115"/>
                <a:gd name="connsiteX7" fmla="*/ 0 w 738621"/>
                <a:gd name="connsiteY7" fmla="*/ 7053115 h 7053115"/>
                <a:gd name="connsiteX8" fmla="*/ 0 w 738621"/>
                <a:gd name="connsiteY8" fmla="*/ 7053115 h 7053115"/>
                <a:gd name="connsiteX9" fmla="*/ 0 w 738621"/>
                <a:gd name="connsiteY9" fmla="*/ 7053115 h 7053115"/>
                <a:gd name="connsiteX10" fmla="*/ 0 w 738621"/>
                <a:gd name="connsiteY10" fmla="*/ 123106 h 7053115"/>
                <a:gd name="connsiteX11" fmla="*/ 36057 w 738621"/>
                <a:gd name="connsiteY11" fmla="*/ 36057 h 7053115"/>
                <a:gd name="connsiteX12" fmla="*/ 123106 w 738621"/>
                <a:gd name="connsiteY12" fmla="*/ 0 h 705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38621" h="7053115">
                  <a:moveTo>
                    <a:pt x="738621" y="1175546"/>
                  </a:moveTo>
                  <a:lnTo>
                    <a:pt x="738621" y="5877569"/>
                  </a:lnTo>
                  <a:cubicBezTo>
                    <a:pt x="738621" y="6189344"/>
                    <a:pt x="737263" y="6488343"/>
                    <a:pt x="734845" y="6708801"/>
                  </a:cubicBezTo>
                  <a:cubicBezTo>
                    <a:pt x="732427" y="6929259"/>
                    <a:pt x="729148" y="7053110"/>
                    <a:pt x="725729" y="7053110"/>
                  </a:cubicBezTo>
                  <a:lnTo>
                    <a:pt x="0" y="7053110"/>
                  </a:lnTo>
                  <a:lnTo>
                    <a:pt x="0" y="7053110"/>
                  </a:lnTo>
                  <a:lnTo>
                    <a:pt x="0" y="70531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25729" y="5"/>
                  </a:lnTo>
                  <a:cubicBezTo>
                    <a:pt x="729148" y="5"/>
                    <a:pt x="732427" y="123856"/>
                    <a:pt x="734845" y="344314"/>
                  </a:cubicBezTo>
                  <a:cubicBezTo>
                    <a:pt x="737263" y="564772"/>
                    <a:pt x="738621" y="863771"/>
                    <a:pt x="738621" y="1175546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7" tIns="53836" rIns="53836" bIns="53838" numCol="1" spcCol="1270" anchor="ctr" anchorCtr="0">
              <a:noAutofit/>
            </a:bodyPr>
            <a:lstStyle/>
            <a:p>
              <a:pPr marL="285750" lvl="1" indent="-28575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3200" i="0" kern="1200" spc="300" dirty="0" smtClean="0">
                  <a:solidFill>
                    <a:srgbClr val="0069AA"/>
                  </a:solidFill>
                </a:rPr>
                <a:t> Сокращение </a:t>
              </a:r>
              <a:r>
                <a:rPr lang="ru-RU" sz="3200" i="0" kern="1200" spc="300" dirty="0" err="1" smtClean="0">
                  <a:solidFill>
                    <a:srgbClr val="0069AA"/>
                  </a:solidFill>
                </a:rPr>
                <a:t>энергозатрат</a:t>
              </a:r>
              <a:endParaRPr lang="ru-RU" sz="3200" i="0" kern="1200" spc="300" dirty="0">
                <a:solidFill>
                  <a:srgbClr val="0069AA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Аня\Desktop\Вадим_фуршеф\презентация\!!!_LOGO_Atmic_ALL-01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-819472"/>
            <a:ext cx="4248548" cy="3307767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44670" y="3133417"/>
            <a:ext cx="765466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0069AA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Спасибо за внимание!</a:t>
            </a:r>
            <a:endParaRPr kumimoji="0" lang="ru-RU" sz="6000" b="1" i="0" u="none" strike="noStrike" cap="none" normalizeH="0" baseline="0" dirty="0" smtClean="0">
              <a:ln>
                <a:noFill/>
              </a:ln>
              <a:solidFill>
                <a:srgbClr val="0069AA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3968" y="5877272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000" b="1" dirty="0" smtClean="0">
                <a:solidFill>
                  <a:srgbClr val="0069AA"/>
                </a:solidFill>
              </a:rPr>
              <a:t>www.atmic.com.ua</a:t>
            </a:r>
            <a:endParaRPr lang="ru-RU" sz="2000" b="1" dirty="0" smtClean="0">
              <a:solidFill>
                <a:srgbClr val="0069AA"/>
              </a:solidFill>
            </a:endParaRPr>
          </a:p>
          <a:p>
            <a:pPr algn="r"/>
            <a:r>
              <a:rPr lang="en-US" sz="2000" b="1" dirty="0" smtClean="0">
                <a:solidFill>
                  <a:srgbClr val="0069AA"/>
                </a:solidFill>
              </a:rPr>
              <a:t>info@atmic.com.ua</a:t>
            </a:r>
            <a:endParaRPr lang="ru-RU" sz="2000" b="1" dirty="0" smtClean="0">
              <a:solidFill>
                <a:srgbClr val="0069AA"/>
              </a:solidFill>
            </a:endParaRPr>
          </a:p>
          <a:p>
            <a:pPr algn="r"/>
            <a:endParaRPr lang="en-US" sz="2000" u="sng" dirty="0" smtClean="0">
              <a:solidFill>
                <a:srgbClr val="0069AA"/>
              </a:solidFill>
              <a:hlinkClick r:id="rId3"/>
            </a:endParaRPr>
          </a:p>
        </p:txBody>
      </p:sp>
      <p:grpSp>
        <p:nvGrpSpPr>
          <p:cNvPr id="12" name="Группа 10"/>
          <p:cNvGrpSpPr/>
          <p:nvPr/>
        </p:nvGrpSpPr>
        <p:grpSpPr>
          <a:xfrm>
            <a:off x="-1404664" y="5877272"/>
            <a:ext cx="7920880" cy="792088"/>
            <a:chOff x="-3780928" y="3284984"/>
            <a:chExt cx="7920880" cy="504057"/>
          </a:xfrm>
        </p:grpSpPr>
        <p:sp>
          <p:nvSpPr>
            <p:cNvPr id="13" name="Параллелограмм 12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19537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араллелограмм 13"/>
            <p:cNvSpPr/>
            <p:nvPr/>
          </p:nvSpPr>
          <p:spPr>
            <a:xfrm>
              <a:off x="3779912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араллелограмм 14"/>
            <p:cNvSpPr/>
            <p:nvPr/>
          </p:nvSpPr>
          <p:spPr>
            <a:xfrm>
              <a:off x="3563888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95536" y="5838363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Украина, г. Киев, пр. Московский 24в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тел.: (044) 50-000-52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араллелограмм 13"/>
          <p:cNvSpPr/>
          <p:nvPr/>
        </p:nvSpPr>
        <p:spPr>
          <a:xfrm>
            <a:off x="0" y="0"/>
            <a:ext cx="9144000" cy="6165304"/>
          </a:xfrm>
          <a:prstGeom prst="parallelogram">
            <a:avLst>
              <a:gd name="adj" fmla="val 419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1772816"/>
            <a:ext cx="4786314" cy="3192471"/>
          </a:xfrm>
          <a:prstGeom prst="rect">
            <a:avLst/>
          </a:prstGeom>
        </p:spPr>
      </p:pic>
      <p:sp>
        <p:nvSpPr>
          <p:cNvPr id="13" name="Подзаголовок 2"/>
          <p:cNvSpPr txBox="1">
            <a:spLocks/>
          </p:cNvSpPr>
          <p:nvPr/>
        </p:nvSpPr>
        <p:spPr>
          <a:xfrm>
            <a:off x="0" y="1124744"/>
            <a:ext cx="4499992" cy="64807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Торговый центр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</a:t>
            </a:r>
            <a:r>
              <a:rPr lang="en-US" sz="24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inSILVER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b="1" spc="200" dirty="0" err="1" smtClean="0">
                <a:solidFill>
                  <a:schemeClr val="bg1">
                    <a:lumMod val="75000"/>
                  </a:schemeClr>
                </a:solidFill>
              </a:rPr>
              <a:t>Срибнокильская</a:t>
            </a: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 3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772816"/>
            <a:ext cx="4786346" cy="3185507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4941168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144016" y="5157192"/>
            <a:ext cx="4355976" cy="1008112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4608512" y="1124744"/>
            <a:ext cx="4499992" cy="64807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Бизнес центр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«Гулливер»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Спортивная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716016" y="5157192"/>
            <a:ext cx="4355976" cy="1008112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котельной.</a:t>
            </a:r>
          </a:p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Монтаж и пусконаладочные работы автоматизации системы вентиляции котельной.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араллелограмм 13"/>
          <p:cNvSpPr/>
          <p:nvPr/>
        </p:nvSpPr>
        <p:spPr>
          <a:xfrm>
            <a:off x="-500098" y="0"/>
            <a:ext cx="10215634" cy="5013176"/>
          </a:xfrm>
          <a:prstGeom prst="parallelogram">
            <a:avLst>
              <a:gd name="adj" fmla="val 6154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067943" y="1988840"/>
            <a:ext cx="5076056" cy="677019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4941168"/>
            <a:ext cx="9144000" cy="1916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6512" y="1988841"/>
            <a:ext cx="4116841" cy="3087631"/>
          </a:xfrm>
          <a:prstGeom prst="rect">
            <a:avLst/>
          </a:prstGeom>
        </p:spPr>
      </p:pic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124744"/>
            <a:ext cx="4067944" cy="64807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Бизнес центр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«АТР»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Криворожская 1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085184"/>
            <a:ext cx="4067944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067944" y="1052736"/>
            <a:ext cx="5040560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Бизнес центр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«Парус»,</a:t>
            </a: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rgbClr val="0069AA"/>
                </a:solidFill>
                <a:ea typeface="+mj-ea"/>
                <a:cs typeface="+mj-cs"/>
              </a:rPr>
              <a:t>компания «</a:t>
            </a:r>
            <a:r>
              <a:rPr lang="ru-RU" sz="20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Кволити</a:t>
            </a:r>
            <a:r>
              <a:rPr lang="ru-RU" sz="2000" b="1" spc="200" dirty="0" smtClean="0">
                <a:solidFill>
                  <a:srgbClr val="0069AA"/>
                </a:solidFill>
                <a:ea typeface="+mj-ea"/>
                <a:cs typeface="+mj-cs"/>
              </a:rPr>
              <a:t> сервис»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Мечникова 2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283968" y="5085184"/>
            <a:ext cx="4788024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Диспетчеризация.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4941168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араллелограмм 13"/>
          <p:cNvSpPr/>
          <p:nvPr/>
        </p:nvSpPr>
        <p:spPr>
          <a:xfrm>
            <a:off x="-500098" y="0"/>
            <a:ext cx="10215634" cy="5085184"/>
          </a:xfrm>
          <a:prstGeom prst="parallelogram">
            <a:avLst>
              <a:gd name="adj" fmla="val 7514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16016" y="2060848"/>
            <a:ext cx="4501210" cy="29798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760640"/>
            <a:ext cx="9144000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218" y="2055106"/>
            <a:ext cx="4731685" cy="2927467"/>
          </a:xfrm>
          <a:prstGeom prst="rect">
            <a:avLst/>
          </a:prstGeom>
        </p:spPr>
      </p:pic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052736"/>
            <a:ext cx="4788024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Кондитерская фабрика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«РОШЕН»</a:t>
            </a: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пр. Науки 1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157192"/>
            <a:ext cx="4932040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716016" y="1052736"/>
            <a:ext cx="4392488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Загородный комплекс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«Царьград»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Киевская обл., с. Мила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788024" y="5157192"/>
            <a:ext cx="4283968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0" y="4941168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араллелограмм 23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51806" y="1989224"/>
            <a:ext cx="4392194" cy="3456000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1989224"/>
            <a:ext cx="4788026" cy="3591018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013176"/>
            <a:ext cx="9144000" cy="18722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980728"/>
            <a:ext cx="435597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Международный Банк Реконструкции и Развития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Днепровский Спуск 1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085184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Автоматизация системы кондиционирования северной.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644008" y="980728"/>
            <a:ext cx="446449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Офисный центр «</a:t>
            </a:r>
            <a:r>
              <a:rPr kumimoji="0" lang="en-US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TERRASOFT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sz="2000" b="1" spc="200" dirty="0" err="1" smtClean="0">
                <a:solidFill>
                  <a:schemeClr val="bg1">
                    <a:lumMod val="75000"/>
                  </a:schemeClr>
                </a:solidFill>
              </a:rPr>
              <a:t>Фрометовская</a:t>
            </a: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 19-21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860032" y="5085184"/>
            <a:ext cx="4283968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Диспетчеризация.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0" y="4941168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араллелограмм 13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935452" y="2060848"/>
            <a:ext cx="4677108" cy="313199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760640"/>
            <a:ext cx="9144000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32603" y="2060256"/>
            <a:ext cx="5068055" cy="310622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0" y="5167562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-108520" y="1196752"/>
            <a:ext cx="507605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Радиостанция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«НАШЕ РАДИО»</a:t>
            </a: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b="1" spc="200" dirty="0" err="1" smtClean="0">
                <a:solidFill>
                  <a:schemeClr val="bg1">
                    <a:lumMod val="75000"/>
                  </a:schemeClr>
                </a:solidFill>
              </a:rPr>
              <a:t>Отто</a:t>
            </a: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 Шмидта 6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72008" y="5301208"/>
            <a:ext cx="4932040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4860032" y="1196752"/>
            <a:ext cx="4392488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Автосалон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«</a:t>
            </a:r>
            <a:r>
              <a:rPr lang="ru-RU" sz="24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УкрАвто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»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пр. Московский 22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148064" y="5301208"/>
            <a:ext cx="399593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системы диспетчеризации.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системы диспетчеризации.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5733256"/>
            <a:ext cx="9144000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052736"/>
            <a:ext cx="4211960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СТО «</a:t>
            </a:r>
            <a:r>
              <a:rPr kumimoji="0" lang="en-US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TOYOTA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пр. Московский 24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355976" y="1052736"/>
            <a:ext cx="4752528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Бизнес центр «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Катериновка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Киевская обл., с. </a:t>
            </a:r>
            <a:r>
              <a:rPr lang="ru-RU" sz="2000" b="1" spc="200" noProof="0" dirty="0" err="1" smtClean="0">
                <a:solidFill>
                  <a:schemeClr val="bg1">
                    <a:lumMod val="75000"/>
                  </a:schemeClr>
                </a:solidFill>
              </a:rPr>
              <a:t>Катериновка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0" y="5167562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725454"/>
            <a:ext cx="4563711" cy="3422783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0" y="5149317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99992" y="1726139"/>
            <a:ext cx="4644008" cy="3422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239199" y="2160318"/>
            <a:ext cx="4904800" cy="3284905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60240"/>
            <a:ext cx="4283968" cy="321297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229200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908720"/>
            <a:ext cx="4283968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Бизнес центр «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Пироговского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Александра </a:t>
            </a:r>
            <a:r>
              <a:rPr lang="ru-RU" b="1" spc="200" dirty="0" err="1" smtClean="0">
                <a:solidFill>
                  <a:schemeClr val="bg1">
                    <a:lumMod val="75000"/>
                  </a:schemeClr>
                </a:solidFill>
              </a:rPr>
              <a:t>Пироговского</a:t>
            </a: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 18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355976" y="908720"/>
            <a:ext cx="4752528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Фармацевтическая фирма «НАТУРПРОДУКТ-ВЕГА»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Киевская обл., </a:t>
            </a:r>
            <a:r>
              <a:rPr lang="ru-RU" sz="2000" b="1" spc="200" noProof="0" dirty="0" err="1" smtClean="0">
                <a:solidFill>
                  <a:schemeClr val="bg1">
                    <a:lumMod val="75000"/>
                  </a:schemeClr>
                </a:solidFill>
              </a:rPr>
              <a:t>пгт</a:t>
            </a: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ru-RU" sz="2000" b="1" spc="200" noProof="0" dirty="0" err="1" smtClean="0">
                <a:solidFill>
                  <a:schemeClr val="bg1">
                    <a:lumMod val="75000"/>
                  </a:schemeClr>
                </a:solidFill>
              </a:rPr>
              <a:t>Софиевская</a:t>
            </a: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ru-RU" sz="2000" b="1" spc="200" noProof="0" dirty="0" err="1" smtClean="0">
                <a:solidFill>
                  <a:schemeClr val="bg1">
                    <a:lumMod val="75000"/>
                  </a:schemeClr>
                </a:solidFill>
              </a:rPr>
              <a:t>Борщаговка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499992" y="5301208"/>
            <a:ext cx="4644008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0" y="5123095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араллелограмм 18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3519" y="2132856"/>
            <a:ext cx="4320481" cy="3240360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2132856"/>
            <a:ext cx="4921425" cy="308192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301208"/>
            <a:ext cx="9144000" cy="126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0" y="1052736"/>
            <a:ext cx="4860032" cy="100811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Фармацевтическая фирма «ИНФУЗИЯ»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1" spc="200" dirty="0" smtClean="0">
                <a:solidFill>
                  <a:schemeClr val="bg1">
                    <a:lumMod val="75000"/>
                  </a:schemeClr>
                </a:solidFill>
              </a:rPr>
              <a:t>Винницкая обл., </a:t>
            </a:r>
            <a:r>
              <a:rPr lang="ru-RU" sz="1600" b="1" spc="200" dirty="0" err="1" smtClean="0">
                <a:solidFill>
                  <a:schemeClr val="bg1">
                    <a:lumMod val="75000"/>
                  </a:schemeClr>
                </a:solidFill>
              </a:rPr>
              <a:t>пгт</a:t>
            </a:r>
            <a:r>
              <a:rPr lang="ru-RU" sz="1600" b="1" spc="200" dirty="0" smtClean="0">
                <a:solidFill>
                  <a:schemeClr val="bg1">
                    <a:lumMod val="75000"/>
                  </a:schemeClr>
                </a:solidFill>
              </a:rPr>
              <a:t>. Винницкие Хутора</a:t>
            </a:r>
            <a:endParaRPr kumimoji="0" lang="ru-RU" sz="16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932040" y="1052736"/>
            <a:ext cx="4176464" cy="100811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Кондитерская фабрика</a:t>
            </a:r>
            <a:r>
              <a:rPr kumimoji="0" lang="ru-RU" sz="2400" b="1" i="0" u="none" strike="noStrike" kern="1200" cap="none" spc="200" normalizeH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«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Делиция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Киевская обл., г. Ирпень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0" y="5149317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0045" y="2060848"/>
            <a:ext cx="4704523" cy="3528392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60848"/>
            <a:ext cx="5184576" cy="388843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157192"/>
            <a:ext cx="9144000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052736"/>
            <a:ext cx="5004048" cy="1008112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Офисный центр «Шевченковский»,</a:t>
            </a:r>
          </a:p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rgbClr val="0069AA"/>
                </a:solidFill>
                <a:ea typeface="+mj-ea"/>
                <a:cs typeface="+mj-cs"/>
              </a:rPr>
              <a:t>дизайнерская компания «</a:t>
            </a:r>
            <a:r>
              <a:rPr lang="ru-RU" sz="20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АртДепо</a:t>
            </a:r>
            <a:r>
              <a:rPr lang="ru-RU" sz="2000" b="1" spc="200" dirty="0" smtClean="0">
                <a:solidFill>
                  <a:srgbClr val="0069AA"/>
                </a:solidFill>
                <a:ea typeface="+mj-ea"/>
                <a:cs typeface="+mj-cs"/>
              </a:rPr>
              <a:t>»</a:t>
            </a: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Г. Киев, ул. Черновола 26а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220072" y="1052736"/>
            <a:ext cx="3888432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Магазин</a:t>
            </a:r>
            <a:r>
              <a:rPr kumimoji="0" lang="ru-RU" sz="2400" b="1" i="0" u="none" strike="noStrike" kern="1200" cap="none" spc="200" normalizeH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«</a:t>
            </a:r>
            <a:r>
              <a:rPr kumimoji="0" lang="en-US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GRAFF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b="1" spc="200" noProof="0" dirty="0" smtClean="0">
                <a:solidFill>
                  <a:schemeClr val="bg1">
                    <a:lumMod val="75000"/>
                  </a:schemeClr>
                </a:solidFill>
              </a:rPr>
              <a:t>г. Киев, ул. Городецкого 12/3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0" y="5149317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араллелограмм 22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3" y="2025647"/>
            <a:ext cx="4655446" cy="3491585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25648"/>
            <a:ext cx="4512000" cy="3384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301208"/>
            <a:ext cx="9144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0" y="1124744"/>
            <a:ext cx="4355976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АО «СВЕДБАНК»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Сеть отделений по Украине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4499992" y="980728"/>
            <a:ext cx="4608512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ПАО</a:t>
            </a:r>
            <a:r>
              <a:rPr kumimoji="0" lang="ru-RU" sz="2400" b="1" i="0" u="none" strike="noStrike" kern="1200" cap="none" spc="200" normalizeH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Банк</a:t>
            </a:r>
          </a:p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«РУССКИЙ СТАНДАРТ»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Сеть отделений по Украине</a:t>
            </a:r>
            <a:endParaRPr lang="ru-RU" sz="2000" b="1" spc="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572000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0" y="5167562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5301208"/>
            <a:ext cx="9144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9510" y="1772816"/>
            <a:ext cx="4704522" cy="3528392"/>
          </a:xfrm>
          <a:prstGeom prst="rect">
            <a:avLst/>
          </a:prstGeom>
        </p:spPr>
      </p:pic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052736"/>
            <a:ext cx="4572000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Магазин «</a:t>
            </a:r>
            <a:r>
              <a:rPr kumimoji="0" lang="en-US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Dolce&amp;</a:t>
            </a:r>
            <a:r>
              <a:rPr kumimoji="0" lang="en-US" sz="2400" b="1" i="0" u="none" strike="noStrike" kern="1200" cap="none" spc="200" normalizeH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200" normalizeH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Gabbana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sz="2000" b="1" spc="200" dirty="0" err="1" smtClean="0">
                <a:solidFill>
                  <a:schemeClr val="bg1">
                    <a:lumMod val="75000"/>
                  </a:schemeClr>
                </a:solidFill>
              </a:rPr>
              <a:t>Бассейная</a:t>
            </a: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 6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572000" y="1052736"/>
            <a:ext cx="4536504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Торговый дом «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Хрещатик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sz="2000" b="1" spc="200" noProof="0" dirty="0" err="1" smtClean="0">
                <a:solidFill>
                  <a:schemeClr val="bg1">
                    <a:lumMod val="75000"/>
                  </a:schemeClr>
                </a:solidFill>
              </a:rPr>
              <a:t>Крещатик</a:t>
            </a:r>
            <a:r>
              <a:rPr lang="ru-RU" sz="2000" b="1" spc="200" noProof="0" dirty="0" smtClean="0">
                <a:solidFill>
                  <a:schemeClr val="bg1">
                    <a:lumMod val="75000"/>
                  </a:schemeClr>
                </a:solidFill>
              </a:rPr>
              <a:t> 13 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1772879"/>
            <a:ext cx="4572001" cy="3429001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0" y="5149317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араллелограмм 22"/>
          <p:cNvSpPr/>
          <p:nvPr/>
        </p:nvSpPr>
        <p:spPr>
          <a:xfrm>
            <a:off x="-500098" y="0"/>
            <a:ext cx="10215634" cy="4941168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4919" y="2060848"/>
            <a:ext cx="4659081" cy="2952328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760640"/>
            <a:ext cx="9144000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060848"/>
            <a:ext cx="4534924" cy="2844000"/>
          </a:xfrm>
          <a:prstGeom prst="rect">
            <a:avLst/>
          </a:prstGeom>
        </p:spPr>
      </p:pic>
      <p:sp>
        <p:nvSpPr>
          <p:cNvPr id="18" name="Подзаголовок 2"/>
          <p:cNvSpPr txBox="1">
            <a:spLocks/>
          </p:cNvSpPr>
          <p:nvPr/>
        </p:nvSpPr>
        <p:spPr>
          <a:xfrm>
            <a:off x="0" y="1052736"/>
            <a:ext cx="435597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Ресторан «Тарас 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Бульба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пр. Победы 84б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72008" y="5085184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4644008" y="1052736"/>
            <a:ext cx="446449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Кафе «Авангард»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Киевская обл., с. </a:t>
            </a:r>
            <a:r>
              <a:rPr lang="ru-RU" sz="2000" b="1" spc="200" dirty="0" err="1" smtClean="0">
                <a:solidFill>
                  <a:schemeClr val="bg1">
                    <a:lumMod val="75000"/>
                  </a:schemeClr>
                </a:solidFill>
              </a:rPr>
              <a:t>Тарасовка</a:t>
            </a: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ул. Механизаторов 29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644008" y="5085184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0" y="4869160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5760640"/>
            <a:ext cx="9144000" cy="11247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0" y="1052736"/>
            <a:ext cx="435597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Ресторан «</a:t>
            </a: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СушиЯ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Урицкого 1-А</a:t>
            </a:r>
            <a:endParaRPr kumimoji="0" lang="ru-RU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4644008" y="1052736"/>
            <a:ext cx="446449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Ресторан «</a:t>
            </a:r>
            <a:r>
              <a:rPr kumimoji="0" lang="en-US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BACCHUS CLASS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Ивана Франка 16/2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1470" y="1772816"/>
            <a:ext cx="4939143" cy="3384376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0" y="5167562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31499" y="1772816"/>
            <a:ext cx="4512501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араллелограмм 17"/>
          <p:cNvSpPr/>
          <p:nvPr/>
        </p:nvSpPr>
        <p:spPr>
          <a:xfrm>
            <a:off x="-500098" y="0"/>
            <a:ext cx="10215634" cy="5157192"/>
          </a:xfrm>
          <a:prstGeom prst="parallelogram">
            <a:avLst>
              <a:gd name="adj" fmla="val 6250"/>
            </a:avLst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Гуллив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355976" y="2060848"/>
            <a:ext cx="4939568" cy="3350530"/>
          </a:xfrm>
          <a:prstGeom prst="rect">
            <a:avLst/>
          </a:prstGeom>
        </p:spPr>
      </p:pic>
      <p:pic>
        <p:nvPicPr>
          <p:cNvPr id="11" name="Рисунок 10" descr="Инсильвер.jpg"/>
          <p:cNvPicPr>
            <a:picLocks noChangeAspect="1"/>
          </p:cNvPicPr>
          <p:nvPr/>
        </p:nvPicPr>
        <p:blipFill>
          <a:blip r:embed="rId3" cstate="print">
            <a:lum bright="20000" contrast="20000"/>
          </a:blip>
          <a:stretch>
            <a:fillRect/>
          </a:stretch>
        </p:blipFill>
        <p:spPr>
          <a:xfrm>
            <a:off x="-36512" y="2060848"/>
            <a:ext cx="4392488" cy="329436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5301208"/>
            <a:ext cx="914400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0" y="980728"/>
            <a:ext cx="4355976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Жилая квартира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на </a:t>
            </a:r>
            <a:r>
              <a:rPr lang="ru-RU" sz="24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Зверинецкой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marR="0" lvl="0" algn="ctr" defTabSz="914400" rtl="0" eaLnBrk="1" fontAlgn="auto" latinLnBrk="0" hangingPunct="1">
              <a:lnSpc>
                <a:spcPts val="2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ул. </a:t>
            </a:r>
            <a:r>
              <a:rPr lang="ru-RU" sz="2000" b="1" spc="200" dirty="0" err="1" smtClean="0">
                <a:solidFill>
                  <a:schemeClr val="bg1">
                    <a:lumMod val="75000"/>
                  </a:schemeClr>
                </a:solidFill>
              </a:rPr>
              <a:t>Зверинецкая</a:t>
            </a: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 4а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72008" y="5301208"/>
            <a:ext cx="4355976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  <a:ea typeface="+mj-ea"/>
                <a:cs typeface="+mj-cs"/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4355976" y="1052736"/>
            <a:ext cx="4752528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R="0" lvl="0" algn="ctr" defTabSz="914400" rtl="0" eaLnBrk="1" fontAlgn="auto" latinLnBrk="0" hangingPunct="1">
              <a:lnSpc>
                <a:spcPts val="24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Евробазар</a:t>
            </a:r>
            <a:r>
              <a:rPr kumimoji="0" lang="ru-RU" sz="24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069A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lang="ru-RU" sz="2400" b="1" spc="200" dirty="0" smtClean="0">
                <a:solidFill>
                  <a:srgbClr val="0069AA"/>
                </a:solidFill>
                <a:ea typeface="+mj-ea"/>
                <a:cs typeface="+mj-cs"/>
              </a:rPr>
              <a:t>на </a:t>
            </a:r>
            <a:r>
              <a:rPr lang="ru-RU" sz="2400" b="1" spc="200" dirty="0" err="1" smtClean="0">
                <a:solidFill>
                  <a:srgbClr val="0069AA"/>
                </a:solidFill>
                <a:ea typeface="+mj-ea"/>
                <a:cs typeface="+mj-cs"/>
              </a:rPr>
              <a:t>Осокорках</a:t>
            </a:r>
            <a:endParaRPr lang="ru-RU" sz="2400" b="1" spc="200" dirty="0" smtClean="0">
              <a:solidFill>
                <a:srgbClr val="0069AA"/>
              </a:solidFill>
              <a:ea typeface="+mj-ea"/>
              <a:cs typeface="+mj-cs"/>
            </a:endParaRPr>
          </a:p>
          <a:p>
            <a:pPr lvl="0" algn="ctr">
              <a:lnSpc>
                <a:spcPts val="2000"/>
              </a:lnSpc>
              <a:defRPr/>
            </a:pPr>
            <a:r>
              <a:rPr lang="ru-RU" sz="2000" b="1" spc="200" dirty="0" smtClean="0">
                <a:solidFill>
                  <a:schemeClr val="bg1">
                    <a:lumMod val="75000"/>
                  </a:schemeClr>
                </a:solidFill>
              </a:rPr>
              <a:t>г. Киев, Днепропетровская Набережная 18</a:t>
            </a:r>
            <a:endParaRPr kumimoji="0" lang="ru-RU" sz="2000" b="1" i="0" u="none" strike="noStrike" kern="1200" cap="none" spc="200" normalizeH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4644008" y="5301208"/>
            <a:ext cx="4499992" cy="11521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lvl="0">
              <a:lnSpc>
                <a:spcPts val="1400"/>
              </a:lnSpc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- Производство автоматики для системы вентиляции и кондиционирования.</a:t>
            </a:r>
          </a:p>
          <a:p>
            <a:pPr lvl="0">
              <a:lnSpc>
                <a:spcPts val="1400"/>
              </a:lnSpc>
              <a:buFontTx/>
              <a:buChar char="-"/>
              <a:defRPr/>
            </a:pPr>
            <a:r>
              <a:rPr lang="ru-RU" sz="1400" b="1" spc="200" dirty="0" smtClean="0">
                <a:solidFill>
                  <a:srgbClr val="0069AA"/>
                </a:solidFill>
              </a:rPr>
              <a:t> Монтаж и пусконаладочные работы автоматизации системы вентиляции и кондиционирования.</a:t>
            </a:r>
          </a:p>
        </p:txBody>
      </p:sp>
      <p:sp>
        <p:nvSpPr>
          <p:cNvPr id="2" name="Параллелограмм 1"/>
          <p:cNvSpPr/>
          <p:nvPr/>
        </p:nvSpPr>
        <p:spPr>
          <a:xfrm>
            <a:off x="-324544" y="260648"/>
            <a:ext cx="9289032" cy="648072"/>
          </a:xfrm>
          <a:prstGeom prst="parallelogram">
            <a:avLst>
              <a:gd name="adj" fmla="val 42637"/>
            </a:avLst>
          </a:prstGeom>
          <a:solidFill>
            <a:srgbClr val="006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10"/>
          <p:cNvGrpSpPr/>
          <p:nvPr/>
        </p:nvGrpSpPr>
        <p:grpSpPr>
          <a:xfrm>
            <a:off x="-756592" y="6309320"/>
            <a:ext cx="7920880" cy="360040"/>
            <a:chOff x="-3780928" y="3284984"/>
            <a:chExt cx="7920880" cy="504056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-3780928" y="3284984"/>
              <a:ext cx="7920880" cy="504056"/>
            </a:xfrm>
            <a:prstGeom prst="parallelogram">
              <a:avLst>
                <a:gd name="adj" fmla="val 36372"/>
              </a:avLst>
            </a:prstGeom>
            <a:solidFill>
              <a:srgbClr val="0069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араллелограмм 4"/>
            <p:cNvSpPr/>
            <p:nvPr/>
          </p:nvSpPr>
          <p:spPr>
            <a:xfrm>
              <a:off x="3851920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3635896" y="3284984"/>
              <a:ext cx="216024" cy="504056"/>
            </a:xfrm>
            <a:prstGeom prst="parallelogram">
              <a:avLst>
                <a:gd name="adj" fmla="val 5933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" name="Picture 2" descr="C:\Users\Аня\Desktop\Вадим_фуршеф\!!!_LOGO_Atmic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9398" y="6165304"/>
            <a:ext cx="1539871" cy="504056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260648"/>
            <a:ext cx="81369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pc="300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НАШИ ОБЪЕКТЫ</a:t>
            </a:r>
            <a:endParaRPr kumimoji="0" lang="ru-RU" sz="3200" b="1" i="0" u="none" strike="noStrike" cap="none" spc="300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5167562"/>
            <a:ext cx="9144000" cy="14401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rgbClr r="0" g="0" b="0"/>
        </a:fillRef>
        <a:effectRef idx="2">
          <a:schemeClr val="accent1">
            <a:tint val="50000"/>
            <a:hueOff val="0"/>
            <a:satOff val="0"/>
            <a:lumOff val="0"/>
            <a:alphaOff val="0"/>
          </a:schemeClr>
        </a:effectRef>
        <a:fontRef idx="minor">
          <a:schemeClr val="lt1">
            <a:hueOff val="0"/>
            <a:satOff val="0"/>
            <a:lumOff val="0"/>
            <a:alphaOff val="0"/>
          </a:schemeClr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1898</TotalTime>
  <Words>1286</Words>
  <Application>Microsoft Office PowerPoint</Application>
  <PresentationFormat>Экран (4:3)</PresentationFormat>
  <Paragraphs>233</Paragraphs>
  <Slides>35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Аня</dc:creator>
  <cp:lastModifiedBy>ruban</cp:lastModifiedBy>
  <cp:revision>269</cp:revision>
  <dcterms:created xsi:type="dcterms:W3CDTF">2013-04-15T16:21:41Z</dcterms:created>
  <dcterms:modified xsi:type="dcterms:W3CDTF">2013-05-08T05:47:50Z</dcterms:modified>
</cp:coreProperties>
</file>